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35"/>
  </p:notesMasterIdLst>
  <p:sldIdLst>
    <p:sldId id="612" r:id="rId2"/>
    <p:sldId id="692" r:id="rId3"/>
    <p:sldId id="700" r:id="rId4"/>
    <p:sldId id="699" r:id="rId5"/>
    <p:sldId id="701" r:id="rId6"/>
    <p:sldId id="702" r:id="rId7"/>
    <p:sldId id="703" r:id="rId8"/>
    <p:sldId id="704" r:id="rId9"/>
    <p:sldId id="705" r:id="rId10"/>
    <p:sldId id="712" r:id="rId11"/>
    <p:sldId id="708" r:id="rId12"/>
    <p:sldId id="709" r:id="rId13"/>
    <p:sldId id="710" r:id="rId14"/>
    <p:sldId id="711" r:id="rId15"/>
    <p:sldId id="713" r:id="rId16"/>
    <p:sldId id="732" r:id="rId17"/>
    <p:sldId id="715" r:id="rId18"/>
    <p:sldId id="716" r:id="rId19"/>
    <p:sldId id="717" r:id="rId20"/>
    <p:sldId id="718" r:id="rId21"/>
    <p:sldId id="723" r:id="rId22"/>
    <p:sldId id="722" r:id="rId23"/>
    <p:sldId id="725" r:id="rId24"/>
    <p:sldId id="728" r:id="rId25"/>
    <p:sldId id="729" r:id="rId26"/>
    <p:sldId id="726" r:id="rId27"/>
    <p:sldId id="730" r:id="rId28"/>
    <p:sldId id="731" r:id="rId29"/>
    <p:sldId id="697" r:id="rId30"/>
    <p:sldId id="695" r:id="rId31"/>
    <p:sldId id="696" r:id="rId32"/>
    <p:sldId id="693" r:id="rId33"/>
    <p:sldId id="721" r:id="rId3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A4A3A4"/>
          </p15:clr>
        </p15:guide>
        <p15:guide id="2" orient="horz" pos="1570">
          <p15:clr>
            <a:srgbClr val="A4A3A4"/>
          </p15:clr>
        </p15:guide>
        <p15:guide id="3" pos="3840">
          <p15:clr>
            <a:srgbClr val="A4A3A4"/>
          </p15:clr>
        </p15:guide>
        <p15:guide id="4" orient="horz" pos="2931">
          <p15:clr>
            <a:srgbClr val="A4A3A4"/>
          </p15:clr>
        </p15:guide>
        <p15:guide id="5" orient="horz" pos="913">
          <p15:clr>
            <a:srgbClr val="A4A3A4"/>
          </p15:clr>
        </p15:guide>
        <p15:guide id="6" orient="horz" pos="482">
          <p15:clr>
            <a:srgbClr val="A4A3A4"/>
          </p15:clr>
        </p15:guide>
        <p15:guide id="7" pos="439">
          <p15:clr>
            <a:srgbClr val="A4A3A4"/>
          </p15:clr>
        </p15:guide>
        <p15:guide id="8" orient="horz" pos="2183">
          <p15:clr>
            <a:srgbClr val="A4A3A4"/>
          </p15:clr>
        </p15:guide>
        <p15:guide id="9" pos="7197">
          <p15:clr>
            <a:srgbClr val="A4A3A4"/>
          </p15:clr>
        </p15:guide>
        <p15:guide id="10" orient="horz" pos="3475">
          <p15:clr>
            <a:srgbClr val="A4A3A4"/>
          </p15:clr>
        </p15:guide>
        <p15:guide id="11" pos="16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A"/>
    <a:srgbClr val="EAEFF7"/>
    <a:srgbClr val="323232"/>
    <a:srgbClr val="D2DEEF"/>
    <a:srgbClr val="BFBFBF"/>
    <a:srgbClr val="5B9BD5"/>
    <a:srgbClr val="9DBEE5"/>
    <a:srgbClr val="FFFFFF"/>
    <a:srgbClr val="0066FF"/>
    <a:srgbClr val="00B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濃色スタイル 2 - アクセント 1/アクセント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スタイル (濃色)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濃色スタイル 2 - アクセント 3/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81647" autoAdjust="0"/>
  </p:normalViewPr>
  <p:slideViewPr>
    <p:cSldViewPr snapToGrid="0">
      <p:cViewPr varScale="1">
        <p:scale>
          <a:sx n="74" d="100"/>
          <a:sy n="74" d="100"/>
        </p:scale>
        <p:origin x="900" y="66"/>
      </p:cViewPr>
      <p:guideLst>
        <p:guide orient="horz" pos="2591"/>
        <p:guide orient="horz" pos="1570"/>
        <p:guide pos="3840"/>
        <p:guide orient="horz" pos="2931"/>
        <p:guide orient="horz" pos="913"/>
        <p:guide orient="horz" pos="482"/>
        <p:guide pos="439"/>
        <p:guide orient="horz" pos="2183"/>
        <p:guide pos="7197"/>
        <p:guide orient="horz" pos="3475"/>
        <p:guide pos="16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B18BC8F-D931-4A02-8902-D975693F5C7A}" type="datetimeFigureOut">
              <a:rPr lang="zh-CN" altLang="en-US"/>
              <a:pPr>
                <a:defRPr/>
              </a:pPr>
              <a:t>2024/5/8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3301037-3B88-4A65-9EBA-A3F1A2803E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4540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664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635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38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437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702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562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240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227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809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963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554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/>
              <a:t>2022</a:t>
            </a:r>
            <a:r>
              <a:rPr lang="ja-JP" altLang="en-US" dirty="0"/>
              <a:t>年</a:t>
            </a:r>
            <a:r>
              <a:rPr lang="en-US" altLang="ja-JP" dirty="0"/>
              <a:t>4</a:t>
            </a:r>
            <a:r>
              <a:rPr lang="ja-JP" altLang="en-US" dirty="0"/>
              <a:t>月</a:t>
            </a:r>
            <a:r>
              <a:rPr lang="en-US" altLang="ja-JP" dirty="0"/>
              <a:t>1</a:t>
            </a:r>
            <a:r>
              <a:rPr lang="ja-JP" altLang="en-US" dirty="0"/>
              <a:t>日 アルペングループ最大級の旗艦店を新宿にオープン！ 地下２階から地上８階の全１０フロア全てに出店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9708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7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881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077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086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40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905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8501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557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503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22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0499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447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074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716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311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64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751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081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440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08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43" y="5605596"/>
            <a:ext cx="1145258" cy="789442"/>
          </a:xfrm>
          <a:prstGeom prst="rect">
            <a:avLst/>
          </a:prstGeom>
        </p:spPr>
      </p:pic>
      <p:sp>
        <p:nvSpPr>
          <p:cNvPr id="4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28000" y="2929497"/>
            <a:ext cx="8580438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endParaRPr lang="en-US" altLang="zh-CN" dirty="0"/>
          </a:p>
          <a:p>
            <a:pPr lvl="0"/>
            <a:r>
              <a:rPr lang="en-US" altLang="zh-CN" dirty="0"/>
              <a:t>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28000" y="1188397"/>
            <a:ext cx="85804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baseline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8000" y="6235582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prstClr val="white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409542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1" y="1764000"/>
            <a:ext cx="482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94385" y="1764000"/>
            <a:ext cx="496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95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字右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" y="1764000"/>
            <a:ext cx="58544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3" name="图片占位符 7"/>
          <p:cNvSpPr>
            <a:spLocks noGrp="1" noChangeAspect="1"/>
          </p:cNvSpPr>
          <p:nvPr>
            <p:ph type="pic" sz="quarter" idx="24"/>
          </p:nvPr>
        </p:nvSpPr>
        <p:spPr>
          <a:xfrm>
            <a:off x="6923471" y="1764000"/>
            <a:ext cx="3934800" cy="3934800"/>
          </a:xfrm>
          <a:prstGeom prst="round1Rect">
            <a:avLst>
              <a:gd name="adj" fmla="val 6056"/>
            </a:avLst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793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图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4992913" y="1764000"/>
            <a:ext cx="5865357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0" name="图片占位符 18"/>
          <p:cNvSpPr>
            <a:spLocks noGrp="1" noChangeAspect="1"/>
          </p:cNvSpPr>
          <p:nvPr>
            <p:ph type="pic" sz="quarter" idx="27"/>
          </p:nvPr>
        </p:nvSpPr>
        <p:spPr>
          <a:xfrm>
            <a:off x="647700" y="1763713"/>
            <a:ext cx="3936039" cy="3934800"/>
          </a:xfrm>
          <a:custGeom>
            <a:avLst/>
            <a:gdLst>
              <a:gd name="connsiteX0" fmla="*/ 246590 w 3365500"/>
              <a:gd name="connsiteY0" fmla="*/ 0 h 3365500"/>
              <a:gd name="connsiteX1" fmla="*/ 3118910 w 3365500"/>
              <a:gd name="connsiteY1" fmla="*/ 0 h 3365500"/>
              <a:gd name="connsiteX2" fmla="*/ 3365500 w 3365500"/>
              <a:gd name="connsiteY2" fmla="*/ 246590 h 3365500"/>
              <a:gd name="connsiteX3" fmla="*/ 3365500 w 3365500"/>
              <a:gd name="connsiteY3" fmla="*/ 3365500 h 3365500"/>
              <a:gd name="connsiteX4" fmla="*/ 3365500 w 3365500"/>
              <a:gd name="connsiteY4" fmla="*/ 3365500 h 3365500"/>
              <a:gd name="connsiteX5" fmla="*/ 0 w 3365500"/>
              <a:gd name="connsiteY5" fmla="*/ 3365500 h 3365500"/>
              <a:gd name="connsiteX6" fmla="*/ 0 w 3365500"/>
              <a:gd name="connsiteY6" fmla="*/ 3365500 h 3365500"/>
              <a:gd name="connsiteX7" fmla="*/ 0 w 3365500"/>
              <a:gd name="connsiteY7" fmla="*/ 246590 h 3365500"/>
              <a:gd name="connsiteX8" fmla="*/ 246590 w 3365500"/>
              <a:gd name="connsiteY8" fmla="*/ 0 h 3365500"/>
              <a:gd name="connsiteX0" fmla="*/ 246590 w 3400346"/>
              <a:gd name="connsiteY0" fmla="*/ 0 h 3365500"/>
              <a:gd name="connsiteX1" fmla="*/ 3328460 w 3400346"/>
              <a:gd name="connsiteY1" fmla="*/ 0 h 3365500"/>
              <a:gd name="connsiteX2" fmla="*/ 3365500 w 3400346"/>
              <a:gd name="connsiteY2" fmla="*/ 246590 h 3365500"/>
              <a:gd name="connsiteX3" fmla="*/ 3365500 w 3400346"/>
              <a:gd name="connsiteY3" fmla="*/ 3365500 h 3365500"/>
              <a:gd name="connsiteX4" fmla="*/ 3365500 w 3400346"/>
              <a:gd name="connsiteY4" fmla="*/ 3365500 h 3365500"/>
              <a:gd name="connsiteX5" fmla="*/ 0 w 3400346"/>
              <a:gd name="connsiteY5" fmla="*/ 3365500 h 3365500"/>
              <a:gd name="connsiteX6" fmla="*/ 0 w 3400346"/>
              <a:gd name="connsiteY6" fmla="*/ 3365500 h 3365500"/>
              <a:gd name="connsiteX7" fmla="*/ 0 w 3400346"/>
              <a:gd name="connsiteY7" fmla="*/ 246590 h 3365500"/>
              <a:gd name="connsiteX8" fmla="*/ 246590 w 3400346"/>
              <a:gd name="connsiteY8" fmla="*/ 0 h 3365500"/>
              <a:gd name="connsiteX0" fmla="*/ 246590 w 3413081"/>
              <a:gd name="connsiteY0" fmla="*/ 0 h 3365500"/>
              <a:gd name="connsiteX1" fmla="*/ 3347510 w 3413081"/>
              <a:gd name="connsiteY1" fmla="*/ 0 h 3365500"/>
              <a:gd name="connsiteX2" fmla="*/ 3365500 w 3413081"/>
              <a:gd name="connsiteY2" fmla="*/ 246590 h 3365500"/>
              <a:gd name="connsiteX3" fmla="*/ 3365500 w 3413081"/>
              <a:gd name="connsiteY3" fmla="*/ 3365500 h 3365500"/>
              <a:gd name="connsiteX4" fmla="*/ 3365500 w 3413081"/>
              <a:gd name="connsiteY4" fmla="*/ 3365500 h 3365500"/>
              <a:gd name="connsiteX5" fmla="*/ 0 w 3413081"/>
              <a:gd name="connsiteY5" fmla="*/ 3365500 h 3365500"/>
              <a:gd name="connsiteX6" fmla="*/ 0 w 3413081"/>
              <a:gd name="connsiteY6" fmla="*/ 3365500 h 3365500"/>
              <a:gd name="connsiteX7" fmla="*/ 0 w 3413081"/>
              <a:gd name="connsiteY7" fmla="*/ 246590 h 3365500"/>
              <a:gd name="connsiteX8" fmla="*/ 246590 w 3413081"/>
              <a:gd name="connsiteY8" fmla="*/ 0 h 3365500"/>
              <a:gd name="connsiteX0" fmla="*/ 246590 w 3419838"/>
              <a:gd name="connsiteY0" fmla="*/ 0 h 3365500"/>
              <a:gd name="connsiteX1" fmla="*/ 3357035 w 3419838"/>
              <a:gd name="connsiteY1" fmla="*/ 0 h 3365500"/>
              <a:gd name="connsiteX2" fmla="*/ 3365500 w 3419838"/>
              <a:gd name="connsiteY2" fmla="*/ 246590 h 3365500"/>
              <a:gd name="connsiteX3" fmla="*/ 3365500 w 3419838"/>
              <a:gd name="connsiteY3" fmla="*/ 3365500 h 3365500"/>
              <a:gd name="connsiteX4" fmla="*/ 3365500 w 3419838"/>
              <a:gd name="connsiteY4" fmla="*/ 3365500 h 3365500"/>
              <a:gd name="connsiteX5" fmla="*/ 0 w 3419838"/>
              <a:gd name="connsiteY5" fmla="*/ 3365500 h 3365500"/>
              <a:gd name="connsiteX6" fmla="*/ 0 w 3419838"/>
              <a:gd name="connsiteY6" fmla="*/ 3365500 h 3365500"/>
              <a:gd name="connsiteX7" fmla="*/ 0 w 3419838"/>
              <a:gd name="connsiteY7" fmla="*/ 246590 h 3365500"/>
              <a:gd name="connsiteX8" fmla="*/ 246590 w 3419838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5500 w 3426814"/>
              <a:gd name="connsiteY3" fmla="*/ 3365500 h 3365500"/>
              <a:gd name="connsiteX4" fmla="*/ 3365500 w 3426814"/>
              <a:gd name="connsiteY4" fmla="*/ 3365500 h 3365500"/>
              <a:gd name="connsiteX5" fmla="*/ 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246590 h 3365500"/>
              <a:gd name="connsiteX8" fmla="*/ 246590 w 3426814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7087 w 3426814"/>
              <a:gd name="connsiteY3" fmla="*/ 427037 h 3365500"/>
              <a:gd name="connsiteX4" fmla="*/ 3365500 w 3426814"/>
              <a:gd name="connsiteY4" fmla="*/ 3365500 h 3365500"/>
              <a:gd name="connsiteX5" fmla="*/ 336550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3365500 h 3365500"/>
              <a:gd name="connsiteX8" fmla="*/ 0 w 3426814"/>
              <a:gd name="connsiteY8" fmla="*/ 246590 h 3365500"/>
              <a:gd name="connsiteX9" fmla="*/ 246590 w 3426814"/>
              <a:gd name="connsiteY9" fmla="*/ 0 h 3365500"/>
              <a:gd name="connsiteX0" fmla="*/ 246590 w 3599479"/>
              <a:gd name="connsiteY0" fmla="*/ 15825 h 3381325"/>
              <a:gd name="connsiteX1" fmla="*/ 3366560 w 3599479"/>
              <a:gd name="connsiteY1" fmla="*/ 15825 h 3381325"/>
              <a:gd name="connsiteX2" fmla="*/ 3371849 w 3599479"/>
              <a:gd name="connsiteY2" fmla="*/ 19000 h 3381325"/>
              <a:gd name="connsiteX3" fmla="*/ 3365500 w 3599479"/>
              <a:gd name="connsiteY3" fmla="*/ 262415 h 3381325"/>
              <a:gd name="connsiteX4" fmla="*/ 3367087 w 3599479"/>
              <a:gd name="connsiteY4" fmla="*/ 442862 h 3381325"/>
              <a:gd name="connsiteX5" fmla="*/ 3365500 w 3599479"/>
              <a:gd name="connsiteY5" fmla="*/ 3381325 h 3381325"/>
              <a:gd name="connsiteX6" fmla="*/ 3365500 w 3599479"/>
              <a:gd name="connsiteY6" fmla="*/ 3381325 h 3381325"/>
              <a:gd name="connsiteX7" fmla="*/ 0 w 3599479"/>
              <a:gd name="connsiteY7" fmla="*/ 3381325 h 3381325"/>
              <a:gd name="connsiteX8" fmla="*/ 0 w 3599479"/>
              <a:gd name="connsiteY8" fmla="*/ 3381325 h 3381325"/>
              <a:gd name="connsiteX9" fmla="*/ 0 w 3599479"/>
              <a:gd name="connsiteY9" fmla="*/ 262415 h 3381325"/>
              <a:gd name="connsiteX10" fmla="*/ 246590 w 3599479"/>
              <a:gd name="connsiteY10" fmla="*/ 15825 h 3381325"/>
              <a:gd name="connsiteX0" fmla="*/ 246590 w 3599419"/>
              <a:gd name="connsiteY0" fmla="*/ 29179 h 3394679"/>
              <a:gd name="connsiteX1" fmla="*/ 3366560 w 3599419"/>
              <a:gd name="connsiteY1" fmla="*/ 29179 h 3394679"/>
              <a:gd name="connsiteX2" fmla="*/ 3371849 w 3599419"/>
              <a:gd name="connsiteY2" fmla="*/ 32354 h 3394679"/>
              <a:gd name="connsiteX3" fmla="*/ 3367087 w 3599419"/>
              <a:gd name="connsiteY3" fmla="*/ 456216 h 3394679"/>
              <a:gd name="connsiteX4" fmla="*/ 3365500 w 3599419"/>
              <a:gd name="connsiteY4" fmla="*/ 3394679 h 3394679"/>
              <a:gd name="connsiteX5" fmla="*/ 3365500 w 3599419"/>
              <a:gd name="connsiteY5" fmla="*/ 3394679 h 3394679"/>
              <a:gd name="connsiteX6" fmla="*/ 0 w 3599419"/>
              <a:gd name="connsiteY6" fmla="*/ 3394679 h 3394679"/>
              <a:gd name="connsiteX7" fmla="*/ 0 w 3599419"/>
              <a:gd name="connsiteY7" fmla="*/ 3394679 h 3394679"/>
              <a:gd name="connsiteX8" fmla="*/ 0 w 3599419"/>
              <a:gd name="connsiteY8" fmla="*/ 275769 h 3394679"/>
              <a:gd name="connsiteX9" fmla="*/ 246590 w 3599419"/>
              <a:gd name="connsiteY9" fmla="*/ 29179 h 3394679"/>
              <a:gd name="connsiteX0" fmla="*/ 246590 w 3597884"/>
              <a:gd name="connsiteY0" fmla="*/ 0 h 3365500"/>
              <a:gd name="connsiteX1" fmla="*/ 3366560 w 3597884"/>
              <a:gd name="connsiteY1" fmla="*/ 0 h 3365500"/>
              <a:gd name="connsiteX2" fmla="*/ 3367087 w 3597884"/>
              <a:gd name="connsiteY2" fmla="*/ 427037 h 3365500"/>
              <a:gd name="connsiteX3" fmla="*/ 3365500 w 3597884"/>
              <a:gd name="connsiteY3" fmla="*/ 3365500 h 3365500"/>
              <a:gd name="connsiteX4" fmla="*/ 3365500 w 3597884"/>
              <a:gd name="connsiteY4" fmla="*/ 3365500 h 3365500"/>
              <a:gd name="connsiteX5" fmla="*/ 0 w 3597884"/>
              <a:gd name="connsiteY5" fmla="*/ 3365500 h 3365500"/>
              <a:gd name="connsiteX6" fmla="*/ 0 w 3597884"/>
              <a:gd name="connsiteY6" fmla="*/ 3365500 h 3365500"/>
              <a:gd name="connsiteX7" fmla="*/ 0 w 3597884"/>
              <a:gd name="connsiteY7" fmla="*/ 246590 h 3365500"/>
              <a:gd name="connsiteX8" fmla="*/ 246590 w 3597884"/>
              <a:gd name="connsiteY8" fmla="*/ 0 h 3365500"/>
              <a:gd name="connsiteX0" fmla="*/ 246590 w 3377753"/>
              <a:gd name="connsiteY0" fmla="*/ 16210 h 3381710"/>
              <a:gd name="connsiteX1" fmla="*/ 3366560 w 3377753"/>
              <a:gd name="connsiteY1" fmla="*/ 16210 h 3381710"/>
              <a:gd name="connsiteX2" fmla="*/ 3367087 w 3377753"/>
              <a:gd name="connsiteY2" fmla="*/ 443247 h 3381710"/>
              <a:gd name="connsiteX3" fmla="*/ 3365500 w 3377753"/>
              <a:gd name="connsiteY3" fmla="*/ 3381710 h 3381710"/>
              <a:gd name="connsiteX4" fmla="*/ 3365500 w 3377753"/>
              <a:gd name="connsiteY4" fmla="*/ 3381710 h 3381710"/>
              <a:gd name="connsiteX5" fmla="*/ 0 w 3377753"/>
              <a:gd name="connsiteY5" fmla="*/ 3381710 h 3381710"/>
              <a:gd name="connsiteX6" fmla="*/ 0 w 3377753"/>
              <a:gd name="connsiteY6" fmla="*/ 3381710 h 3381710"/>
              <a:gd name="connsiteX7" fmla="*/ 0 w 3377753"/>
              <a:gd name="connsiteY7" fmla="*/ 262800 h 3381710"/>
              <a:gd name="connsiteX8" fmla="*/ 246590 w 3377753"/>
              <a:gd name="connsiteY8" fmla="*/ 16210 h 338171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597354"/>
              <a:gd name="connsiteY0" fmla="*/ 0 h 3365500"/>
              <a:gd name="connsiteX1" fmla="*/ 3366560 w 3597354"/>
              <a:gd name="connsiteY1" fmla="*/ 0 h 3365500"/>
              <a:gd name="connsiteX2" fmla="*/ 3365500 w 3597354"/>
              <a:gd name="connsiteY2" fmla="*/ 3365500 h 3365500"/>
              <a:gd name="connsiteX3" fmla="*/ 3365500 w 3597354"/>
              <a:gd name="connsiteY3" fmla="*/ 3365500 h 3365500"/>
              <a:gd name="connsiteX4" fmla="*/ 0 w 3597354"/>
              <a:gd name="connsiteY4" fmla="*/ 3365500 h 3365500"/>
              <a:gd name="connsiteX5" fmla="*/ 0 w 3597354"/>
              <a:gd name="connsiteY5" fmla="*/ 3365500 h 3365500"/>
              <a:gd name="connsiteX6" fmla="*/ 0 w 3597354"/>
              <a:gd name="connsiteY6" fmla="*/ 246590 h 3365500"/>
              <a:gd name="connsiteX7" fmla="*/ 246590 w 3597354"/>
              <a:gd name="connsiteY7" fmla="*/ 0 h 3365500"/>
              <a:gd name="connsiteX0" fmla="*/ 246590 w 3367119"/>
              <a:gd name="connsiteY0" fmla="*/ 0 h 3365500"/>
              <a:gd name="connsiteX1" fmla="*/ 3366560 w 3367119"/>
              <a:gd name="connsiteY1" fmla="*/ 0 h 3365500"/>
              <a:gd name="connsiteX2" fmla="*/ 3365500 w 3367119"/>
              <a:gd name="connsiteY2" fmla="*/ 3365500 h 3365500"/>
              <a:gd name="connsiteX3" fmla="*/ 3365500 w 3367119"/>
              <a:gd name="connsiteY3" fmla="*/ 3365500 h 3365500"/>
              <a:gd name="connsiteX4" fmla="*/ 0 w 3367119"/>
              <a:gd name="connsiteY4" fmla="*/ 3365500 h 3365500"/>
              <a:gd name="connsiteX5" fmla="*/ 0 w 3367119"/>
              <a:gd name="connsiteY5" fmla="*/ 3365500 h 3365500"/>
              <a:gd name="connsiteX6" fmla="*/ 0 w 3367119"/>
              <a:gd name="connsiteY6" fmla="*/ 246590 h 3365500"/>
              <a:gd name="connsiteX7" fmla="*/ 246590 w 3367119"/>
              <a:gd name="connsiteY7" fmla="*/ 0 h 3365500"/>
              <a:gd name="connsiteX0" fmla="*/ 246590 w 3366560"/>
              <a:gd name="connsiteY0" fmla="*/ 0 h 3365500"/>
              <a:gd name="connsiteX1" fmla="*/ 3366560 w 3366560"/>
              <a:gd name="connsiteY1" fmla="*/ 0 h 3365500"/>
              <a:gd name="connsiteX2" fmla="*/ 3365500 w 3366560"/>
              <a:gd name="connsiteY2" fmla="*/ 3365500 h 3365500"/>
              <a:gd name="connsiteX3" fmla="*/ 3365500 w 3366560"/>
              <a:gd name="connsiteY3" fmla="*/ 3365500 h 3365500"/>
              <a:gd name="connsiteX4" fmla="*/ 0 w 3366560"/>
              <a:gd name="connsiteY4" fmla="*/ 3365500 h 3365500"/>
              <a:gd name="connsiteX5" fmla="*/ 0 w 3366560"/>
              <a:gd name="connsiteY5" fmla="*/ 3365500 h 3365500"/>
              <a:gd name="connsiteX6" fmla="*/ 0 w 3366560"/>
              <a:gd name="connsiteY6" fmla="*/ 246590 h 3365500"/>
              <a:gd name="connsiteX7" fmla="*/ 246590 w 3366560"/>
              <a:gd name="connsiteY7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6560" h="3365500">
                <a:moveTo>
                  <a:pt x="246590" y="0"/>
                </a:moveTo>
                <a:lnTo>
                  <a:pt x="3366560" y="0"/>
                </a:lnTo>
                <a:cubicBezTo>
                  <a:pt x="3363456" y="57044"/>
                  <a:pt x="3365677" y="2804583"/>
                  <a:pt x="3365500" y="3365500"/>
                </a:cubicBezTo>
                <a:lnTo>
                  <a:pt x="3365500" y="3365500"/>
                </a:lnTo>
                <a:lnTo>
                  <a:pt x="0" y="3365500"/>
                </a:lnTo>
                <a:lnTo>
                  <a:pt x="0" y="3365500"/>
                </a:lnTo>
                <a:lnTo>
                  <a:pt x="0" y="246590"/>
                </a:lnTo>
                <a:cubicBezTo>
                  <a:pt x="0" y="110402"/>
                  <a:pt x="110402" y="0"/>
                  <a:pt x="24659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17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-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/>
          <p:cNvSpPr>
            <a:spLocks noGrp="1"/>
          </p:cNvSpPr>
          <p:nvPr>
            <p:ph type="pic" sz="quarter" idx="26"/>
          </p:nvPr>
        </p:nvSpPr>
        <p:spPr>
          <a:xfrm>
            <a:off x="7492771" y="1763713"/>
            <a:ext cx="3365500" cy="3365500"/>
          </a:xfrm>
          <a:prstGeom prst="round1Rect">
            <a:avLst>
              <a:gd name="adj" fmla="val 6761"/>
            </a:avLst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25"/>
          </p:nvPr>
        </p:nvSpPr>
        <p:spPr>
          <a:xfrm>
            <a:off x="4068000" y="1764000"/>
            <a:ext cx="3366000" cy="3366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27"/>
          </p:nvPr>
        </p:nvSpPr>
        <p:spPr>
          <a:xfrm>
            <a:off x="647700" y="1763713"/>
            <a:ext cx="3366560" cy="3365500"/>
          </a:xfrm>
          <a:custGeom>
            <a:avLst/>
            <a:gdLst>
              <a:gd name="connsiteX0" fmla="*/ 246590 w 3365500"/>
              <a:gd name="connsiteY0" fmla="*/ 0 h 3365500"/>
              <a:gd name="connsiteX1" fmla="*/ 3118910 w 3365500"/>
              <a:gd name="connsiteY1" fmla="*/ 0 h 3365500"/>
              <a:gd name="connsiteX2" fmla="*/ 3365500 w 3365500"/>
              <a:gd name="connsiteY2" fmla="*/ 246590 h 3365500"/>
              <a:gd name="connsiteX3" fmla="*/ 3365500 w 3365500"/>
              <a:gd name="connsiteY3" fmla="*/ 3365500 h 3365500"/>
              <a:gd name="connsiteX4" fmla="*/ 3365500 w 3365500"/>
              <a:gd name="connsiteY4" fmla="*/ 3365500 h 3365500"/>
              <a:gd name="connsiteX5" fmla="*/ 0 w 3365500"/>
              <a:gd name="connsiteY5" fmla="*/ 3365500 h 3365500"/>
              <a:gd name="connsiteX6" fmla="*/ 0 w 3365500"/>
              <a:gd name="connsiteY6" fmla="*/ 3365500 h 3365500"/>
              <a:gd name="connsiteX7" fmla="*/ 0 w 3365500"/>
              <a:gd name="connsiteY7" fmla="*/ 246590 h 3365500"/>
              <a:gd name="connsiteX8" fmla="*/ 246590 w 3365500"/>
              <a:gd name="connsiteY8" fmla="*/ 0 h 3365500"/>
              <a:gd name="connsiteX0" fmla="*/ 246590 w 3400346"/>
              <a:gd name="connsiteY0" fmla="*/ 0 h 3365500"/>
              <a:gd name="connsiteX1" fmla="*/ 3328460 w 3400346"/>
              <a:gd name="connsiteY1" fmla="*/ 0 h 3365500"/>
              <a:gd name="connsiteX2" fmla="*/ 3365500 w 3400346"/>
              <a:gd name="connsiteY2" fmla="*/ 246590 h 3365500"/>
              <a:gd name="connsiteX3" fmla="*/ 3365500 w 3400346"/>
              <a:gd name="connsiteY3" fmla="*/ 3365500 h 3365500"/>
              <a:gd name="connsiteX4" fmla="*/ 3365500 w 3400346"/>
              <a:gd name="connsiteY4" fmla="*/ 3365500 h 3365500"/>
              <a:gd name="connsiteX5" fmla="*/ 0 w 3400346"/>
              <a:gd name="connsiteY5" fmla="*/ 3365500 h 3365500"/>
              <a:gd name="connsiteX6" fmla="*/ 0 w 3400346"/>
              <a:gd name="connsiteY6" fmla="*/ 3365500 h 3365500"/>
              <a:gd name="connsiteX7" fmla="*/ 0 w 3400346"/>
              <a:gd name="connsiteY7" fmla="*/ 246590 h 3365500"/>
              <a:gd name="connsiteX8" fmla="*/ 246590 w 3400346"/>
              <a:gd name="connsiteY8" fmla="*/ 0 h 3365500"/>
              <a:gd name="connsiteX0" fmla="*/ 246590 w 3413081"/>
              <a:gd name="connsiteY0" fmla="*/ 0 h 3365500"/>
              <a:gd name="connsiteX1" fmla="*/ 3347510 w 3413081"/>
              <a:gd name="connsiteY1" fmla="*/ 0 h 3365500"/>
              <a:gd name="connsiteX2" fmla="*/ 3365500 w 3413081"/>
              <a:gd name="connsiteY2" fmla="*/ 246590 h 3365500"/>
              <a:gd name="connsiteX3" fmla="*/ 3365500 w 3413081"/>
              <a:gd name="connsiteY3" fmla="*/ 3365500 h 3365500"/>
              <a:gd name="connsiteX4" fmla="*/ 3365500 w 3413081"/>
              <a:gd name="connsiteY4" fmla="*/ 3365500 h 3365500"/>
              <a:gd name="connsiteX5" fmla="*/ 0 w 3413081"/>
              <a:gd name="connsiteY5" fmla="*/ 3365500 h 3365500"/>
              <a:gd name="connsiteX6" fmla="*/ 0 w 3413081"/>
              <a:gd name="connsiteY6" fmla="*/ 3365500 h 3365500"/>
              <a:gd name="connsiteX7" fmla="*/ 0 w 3413081"/>
              <a:gd name="connsiteY7" fmla="*/ 246590 h 3365500"/>
              <a:gd name="connsiteX8" fmla="*/ 246590 w 3413081"/>
              <a:gd name="connsiteY8" fmla="*/ 0 h 3365500"/>
              <a:gd name="connsiteX0" fmla="*/ 246590 w 3419838"/>
              <a:gd name="connsiteY0" fmla="*/ 0 h 3365500"/>
              <a:gd name="connsiteX1" fmla="*/ 3357035 w 3419838"/>
              <a:gd name="connsiteY1" fmla="*/ 0 h 3365500"/>
              <a:gd name="connsiteX2" fmla="*/ 3365500 w 3419838"/>
              <a:gd name="connsiteY2" fmla="*/ 246590 h 3365500"/>
              <a:gd name="connsiteX3" fmla="*/ 3365500 w 3419838"/>
              <a:gd name="connsiteY3" fmla="*/ 3365500 h 3365500"/>
              <a:gd name="connsiteX4" fmla="*/ 3365500 w 3419838"/>
              <a:gd name="connsiteY4" fmla="*/ 3365500 h 3365500"/>
              <a:gd name="connsiteX5" fmla="*/ 0 w 3419838"/>
              <a:gd name="connsiteY5" fmla="*/ 3365500 h 3365500"/>
              <a:gd name="connsiteX6" fmla="*/ 0 w 3419838"/>
              <a:gd name="connsiteY6" fmla="*/ 3365500 h 3365500"/>
              <a:gd name="connsiteX7" fmla="*/ 0 w 3419838"/>
              <a:gd name="connsiteY7" fmla="*/ 246590 h 3365500"/>
              <a:gd name="connsiteX8" fmla="*/ 246590 w 3419838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5500 w 3426814"/>
              <a:gd name="connsiteY3" fmla="*/ 3365500 h 3365500"/>
              <a:gd name="connsiteX4" fmla="*/ 3365500 w 3426814"/>
              <a:gd name="connsiteY4" fmla="*/ 3365500 h 3365500"/>
              <a:gd name="connsiteX5" fmla="*/ 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246590 h 3365500"/>
              <a:gd name="connsiteX8" fmla="*/ 246590 w 3426814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7087 w 3426814"/>
              <a:gd name="connsiteY3" fmla="*/ 427037 h 3365500"/>
              <a:gd name="connsiteX4" fmla="*/ 3365500 w 3426814"/>
              <a:gd name="connsiteY4" fmla="*/ 3365500 h 3365500"/>
              <a:gd name="connsiteX5" fmla="*/ 336550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3365500 h 3365500"/>
              <a:gd name="connsiteX8" fmla="*/ 0 w 3426814"/>
              <a:gd name="connsiteY8" fmla="*/ 246590 h 3365500"/>
              <a:gd name="connsiteX9" fmla="*/ 246590 w 3426814"/>
              <a:gd name="connsiteY9" fmla="*/ 0 h 3365500"/>
              <a:gd name="connsiteX0" fmla="*/ 246590 w 3599479"/>
              <a:gd name="connsiteY0" fmla="*/ 15825 h 3381325"/>
              <a:gd name="connsiteX1" fmla="*/ 3366560 w 3599479"/>
              <a:gd name="connsiteY1" fmla="*/ 15825 h 3381325"/>
              <a:gd name="connsiteX2" fmla="*/ 3371849 w 3599479"/>
              <a:gd name="connsiteY2" fmla="*/ 19000 h 3381325"/>
              <a:gd name="connsiteX3" fmla="*/ 3365500 w 3599479"/>
              <a:gd name="connsiteY3" fmla="*/ 262415 h 3381325"/>
              <a:gd name="connsiteX4" fmla="*/ 3367087 w 3599479"/>
              <a:gd name="connsiteY4" fmla="*/ 442862 h 3381325"/>
              <a:gd name="connsiteX5" fmla="*/ 3365500 w 3599479"/>
              <a:gd name="connsiteY5" fmla="*/ 3381325 h 3381325"/>
              <a:gd name="connsiteX6" fmla="*/ 3365500 w 3599479"/>
              <a:gd name="connsiteY6" fmla="*/ 3381325 h 3381325"/>
              <a:gd name="connsiteX7" fmla="*/ 0 w 3599479"/>
              <a:gd name="connsiteY7" fmla="*/ 3381325 h 3381325"/>
              <a:gd name="connsiteX8" fmla="*/ 0 w 3599479"/>
              <a:gd name="connsiteY8" fmla="*/ 3381325 h 3381325"/>
              <a:gd name="connsiteX9" fmla="*/ 0 w 3599479"/>
              <a:gd name="connsiteY9" fmla="*/ 262415 h 3381325"/>
              <a:gd name="connsiteX10" fmla="*/ 246590 w 3599479"/>
              <a:gd name="connsiteY10" fmla="*/ 15825 h 3381325"/>
              <a:gd name="connsiteX0" fmla="*/ 246590 w 3599419"/>
              <a:gd name="connsiteY0" fmla="*/ 29179 h 3394679"/>
              <a:gd name="connsiteX1" fmla="*/ 3366560 w 3599419"/>
              <a:gd name="connsiteY1" fmla="*/ 29179 h 3394679"/>
              <a:gd name="connsiteX2" fmla="*/ 3371849 w 3599419"/>
              <a:gd name="connsiteY2" fmla="*/ 32354 h 3394679"/>
              <a:gd name="connsiteX3" fmla="*/ 3367087 w 3599419"/>
              <a:gd name="connsiteY3" fmla="*/ 456216 h 3394679"/>
              <a:gd name="connsiteX4" fmla="*/ 3365500 w 3599419"/>
              <a:gd name="connsiteY4" fmla="*/ 3394679 h 3394679"/>
              <a:gd name="connsiteX5" fmla="*/ 3365500 w 3599419"/>
              <a:gd name="connsiteY5" fmla="*/ 3394679 h 3394679"/>
              <a:gd name="connsiteX6" fmla="*/ 0 w 3599419"/>
              <a:gd name="connsiteY6" fmla="*/ 3394679 h 3394679"/>
              <a:gd name="connsiteX7" fmla="*/ 0 w 3599419"/>
              <a:gd name="connsiteY7" fmla="*/ 3394679 h 3394679"/>
              <a:gd name="connsiteX8" fmla="*/ 0 w 3599419"/>
              <a:gd name="connsiteY8" fmla="*/ 275769 h 3394679"/>
              <a:gd name="connsiteX9" fmla="*/ 246590 w 3599419"/>
              <a:gd name="connsiteY9" fmla="*/ 29179 h 3394679"/>
              <a:gd name="connsiteX0" fmla="*/ 246590 w 3597884"/>
              <a:gd name="connsiteY0" fmla="*/ 0 h 3365500"/>
              <a:gd name="connsiteX1" fmla="*/ 3366560 w 3597884"/>
              <a:gd name="connsiteY1" fmla="*/ 0 h 3365500"/>
              <a:gd name="connsiteX2" fmla="*/ 3367087 w 3597884"/>
              <a:gd name="connsiteY2" fmla="*/ 427037 h 3365500"/>
              <a:gd name="connsiteX3" fmla="*/ 3365500 w 3597884"/>
              <a:gd name="connsiteY3" fmla="*/ 3365500 h 3365500"/>
              <a:gd name="connsiteX4" fmla="*/ 3365500 w 3597884"/>
              <a:gd name="connsiteY4" fmla="*/ 3365500 h 3365500"/>
              <a:gd name="connsiteX5" fmla="*/ 0 w 3597884"/>
              <a:gd name="connsiteY5" fmla="*/ 3365500 h 3365500"/>
              <a:gd name="connsiteX6" fmla="*/ 0 w 3597884"/>
              <a:gd name="connsiteY6" fmla="*/ 3365500 h 3365500"/>
              <a:gd name="connsiteX7" fmla="*/ 0 w 3597884"/>
              <a:gd name="connsiteY7" fmla="*/ 246590 h 3365500"/>
              <a:gd name="connsiteX8" fmla="*/ 246590 w 3597884"/>
              <a:gd name="connsiteY8" fmla="*/ 0 h 3365500"/>
              <a:gd name="connsiteX0" fmla="*/ 246590 w 3377753"/>
              <a:gd name="connsiteY0" fmla="*/ 16210 h 3381710"/>
              <a:gd name="connsiteX1" fmla="*/ 3366560 w 3377753"/>
              <a:gd name="connsiteY1" fmla="*/ 16210 h 3381710"/>
              <a:gd name="connsiteX2" fmla="*/ 3367087 w 3377753"/>
              <a:gd name="connsiteY2" fmla="*/ 443247 h 3381710"/>
              <a:gd name="connsiteX3" fmla="*/ 3365500 w 3377753"/>
              <a:gd name="connsiteY3" fmla="*/ 3381710 h 3381710"/>
              <a:gd name="connsiteX4" fmla="*/ 3365500 w 3377753"/>
              <a:gd name="connsiteY4" fmla="*/ 3381710 h 3381710"/>
              <a:gd name="connsiteX5" fmla="*/ 0 w 3377753"/>
              <a:gd name="connsiteY5" fmla="*/ 3381710 h 3381710"/>
              <a:gd name="connsiteX6" fmla="*/ 0 w 3377753"/>
              <a:gd name="connsiteY6" fmla="*/ 3381710 h 3381710"/>
              <a:gd name="connsiteX7" fmla="*/ 0 w 3377753"/>
              <a:gd name="connsiteY7" fmla="*/ 262800 h 3381710"/>
              <a:gd name="connsiteX8" fmla="*/ 246590 w 3377753"/>
              <a:gd name="connsiteY8" fmla="*/ 16210 h 338171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597354"/>
              <a:gd name="connsiteY0" fmla="*/ 0 h 3365500"/>
              <a:gd name="connsiteX1" fmla="*/ 3366560 w 3597354"/>
              <a:gd name="connsiteY1" fmla="*/ 0 h 3365500"/>
              <a:gd name="connsiteX2" fmla="*/ 3365500 w 3597354"/>
              <a:gd name="connsiteY2" fmla="*/ 3365500 h 3365500"/>
              <a:gd name="connsiteX3" fmla="*/ 3365500 w 3597354"/>
              <a:gd name="connsiteY3" fmla="*/ 3365500 h 3365500"/>
              <a:gd name="connsiteX4" fmla="*/ 0 w 3597354"/>
              <a:gd name="connsiteY4" fmla="*/ 3365500 h 3365500"/>
              <a:gd name="connsiteX5" fmla="*/ 0 w 3597354"/>
              <a:gd name="connsiteY5" fmla="*/ 3365500 h 3365500"/>
              <a:gd name="connsiteX6" fmla="*/ 0 w 3597354"/>
              <a:gd name="connsiteY6" fmla="*/ 246590 h 3365500"/>
              <a:gd name="connsiteX7" fmla="*/ 246590 w 3597354"/>
              <a:gd name="connsiteY7" fmla="*/ 0 h 3365500"/>
              <a:gd name="connsiteX0" fmla="*/ 246590 w 3367119"/>
              <a:gd name="connsiteY0" fmla="*/ 0 h 3365500"/>
              <a:gd name="connsiteX1" fmla="*/ 3366560 w 3367119"/>
              <a:gd name="connsiteY1" fmla="*/ 0 h 3365500"/>
              <a:gd name="connsiteX2" fmla="*/ 3365500 w 3367119"/>
              <a:gd name="connsiteY2" fmla="*/ 3365500 h 3365500"/>
              <a:gd name="connsiteX3" fmla="*/ 3365500 w 3367119"/>
              <a:gd name="connsiteY3" fmla="*/ 3365500 h 3365500"/>
              <a:gd name="connsiteX4" fmla="*/ 0 w 3367119"/>
              <a:gd name="connsiteY4" fmla="*/ 3365500 h 3365500"/>
              <a:gd name="connsiteX5" fmla="*/ 0 w 3367119"/>
              <a:gd name="connsiteY5" fmla="*/ 3365500 h 3365500"/>
              <a:gd name="connsiteX6" fmla="*/ 0 w 3367119"/>
              <a:gd name="connsiteY6" fmla="*/ 246590 h 3365500"/>
              <a:gd name="connsiteX7" fmla="*/ 246590 w 3367119"/>
              <a:gd name="connsiteY7" fmla="*/ 0 h 3365500"/>
              <a:gd name="connsiteX0" fmla="*/ 246590 w 3366560"/>
              <a:gd name="connsiteY0" fmla="*/ 0 h 3365500"/>
              <a:gd name="connsiteX1" fmla="*/ 3366560 w 3366560"/>
              <a:gd name="connsiteY1" fmla="*/ 0 h 3365500"/>
              <a:gd name="connsiteX2" fmla="*/ 3365500 w 3366560"/>
              <a:gd name="connsiteY2" fmla="*/ 3365500 h 3365500"/>
              <a:gd name="connsiteX3" fmla="*/ 3365500 w 3366560"/>
              <a:gd name="connsiteY3" fmla="*/ 3365500 h 3365500"/>
              <a:gd name="connsiteX4" fmla="*/ 0 w 3366560"/>
              <a:gd name="connsiteY4" fmla="*/ 3365500 h 3365500"/>
              <a:gd name="connsiteX5" fmla="*/ 0 w 3366560"/>
              <a:gd name="connsiteY5" fmla="*/ 3365500 h 3365500"/>
              <a:gd name="connsiteX6" fmla="*/ 0 w 3366560"/>
              <a:gd name="connsiteY6" fmla="*/ 246590 h 3365500"/>
              <a:gd name="connsiteX7" fmla="*/ 246590 w 3366560"/>
              <a:gd name="connsiteY7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6560" h="3365500">
                <a:moveTo>
                  <a:pt x="246590" y="0"/>
                </a:moveTo>
                <a:lnTo>
                  <a:pt x="3366560" y="0"/>
                </a:lnTo>
                <a:cubicBezTo>
                  <a:pt x="3363456" y="57044"/>
                  <a:pt x="3365677" y="2804583"/>
                  <a:pt x="3365500" y="3365500"/>
                </a:cubicBezTo>
                <a:lnTo>
                  <a:pt x="3365500" y="3365500"/>
                </a:lnTo>
                <a:lnTo>
                  <a:pt x="0" y="3365500"/>
                </a:lnTo>
                <a:lnTo>
                  <a:pt x="0" y="3365500"/>
                </a:lnTo>
                <a:lnTo>
                  <a:pt x="0" y="246590"/>
                </a:lnTo>
                <a:cubicBezTo>
                  <a:pt x="0" y="110402"/>
                  <a:pt x="110402" y="0"/>
                  <a:pt x="24659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660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字右四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26"/>
          <p:cNvSpPr>
            <a:spLocks noGrp="1"/>
          </p:cNvSpPr>
          <p:nvPr>
            <p:ph type="pic" sz="quarter" idx="23"/>
          </p:nvPr>
        </p:nvSpPr>
        <p:spPr>
          <a:xfrm>
            <a:off x="6945807" y="1764001"/>
            <a:ext cx="1937400" cy="1951797"/>
          </a:xfrm>
          <a:custGeom>
            <a:avLst/>
            <a:gdLst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0363 w 1636713"/>
              <a:gd name="connsiteY2" fmla="*/ 88946 h 1640417"/>
              <a:gd name="connsiteX3" fmla="*/ 1636713 w 1636713"/>
              <a:gd name="connsiteY3" fmla="*/ 120398 h 1640417"/>
              <a:gd name="connsiteX4" fmla="*/ 1636713 w 1636713"/>
              <a:gd name="connsiteY4" fmla="*/ 1005418 h 1640417"/>
              <a:gd name="connsiteX5" fmla="*/ 1636713 w 1636713"/>
              <a:gd name="connsiteY5" fmla="*/ 1517904 h 1640417"/>
              <a:gd name="connsiteX6" fmla="*/ 1636713 w 1636713"/>
              <a:gd name="connsiteY6" fmla="*/ 1638831 h 1640417"/>
              <a:gd name="connsiteX7" fmla="*/ 1630363 w 1636713"/>
              <a:gd name="connsiteY7" fmla="*/ 1638831 h 1640417"/>
              <a:gd name="connsiteX8" fmla="*/ 1630363 w 1636713"/>
              <a:gd name="connsiteY8" fmla="*/ 1640417 h 1640417"/>
              <a:gd name="connsiteX9" fmla="*/ 385763 w 1636713"/>
              <a:gd name="connsiteY9" fmla="*/ 1640417 h 1640417"/>
              <a:gd name="connsiteX10" fmla="*/ 385763 w 1636713"/>
              <a:gd name="connsiteY10" fmla="*/ 1638831 h 1640417"/>
              <a:gd name="connsiteX11" fmla="*/ 0 w 1636713"/>
              <a:gd name="connsiteY11" fmla="*/ 1638831 h 1640417"/>
              <a:gd name="connsiteX12" fmla="*/ 0 w 1636713"/>
              <a:gd name="connsiteY12" fmla="*/ 1517904 h 1640417"/>
              <a:gd name="connsiteX13" fmla="*/ 0 w 1636713"/>
              <a:gd name="connsiteY13" fmla="*/ 1005418 h 1640417"/>
              <a:gd name="connsiteX14" fmla="*/ 0 w 1636713"/>
              <a:gd name="connsiteY14" fmla="*/ 120398 h 1640417"/>
              <a:gd name="connsiteX15" fmla="*/ 120397 w 1636713"/>
              <a:gd name="connsiteY15" fmla="*/ 1 h 1640417"/>
              <a:gd name="connsiteX16" fmla="*/ 385763 w 1636713"/>
              <a:gd name="connsiteY16" fmla="*/ 1 h 1640417"/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0363 w 1636713"/>
              <a:gd name="connsiteY2" fmla="*/ 88946 h 1640417"/>
              <a:gd name="connsiteX3" fmla="*/ 1636713 w 1636713"/>
              <a:gd name="connsiteY3" fmla="*/ 1005418 h 1640417"/>
              <a:gd name="connsiteX4" fmla="*/ 1636713 w 1636713"/>
              <a:gd name="connsiteY4" fmla="*/ 1517904 h 1640417"/>
              <a:gd name="connsiteX5" fmla="*/ 1636713 w 1636713"/>
              <a:gd name="connsiteY5" fmla="*/ 1638831 h 1640417"/>
              <a:gd name="connsiteX6" fmla="*/ 1630363 w 1636713"/>
              <a:gd name="connsiteY6" fmla="*/ 1638831 h 1640417"/>
              <a:gd name="connsiteX7" fmla="*/ 1630363 w 1636713"/>
              <a:gd name="connsiteY7" fmla="*/ 1640417 h 1640417"/>
              <a:gd name="connsiteX8" fmla="*/ 385763 w 1636713"/>
              <a:gd name="connsiteY8" fmla="*/ 1640417 h 1640417"/>
              <a:gd name="connsiteX9" fmla="*/ 385763 w 1636713"/>
              <a:gd name="connsiteY9" fmla="*/ 1638831 h 1640417"/>
              <a:gd name="connsiteX10" fmla="*/ 0 w 1636713"/>
              <a:gd name="connsiteY10" fmla="*/ 1638831 h 1640417"/>
              <a:gd name="connsiteX11" fmla="*/ 0 w 1636713"/>
              <a:gd name="connsiteY11" fmla="*/ 1517904 h 1640417"/>
              <a:gd name="connsiteX12" fmla="*/ 0 w 1636713"/>
              <a:gd name="connsiteY12" fmla="*/ 1005418 h 1640417"/>
              <a:gd name="connsiteX13" fmla="*/ 0 w 1636713"/>
              <a:gd name="connsiteY13" fmla="*/ 120398 h 1640417"/>
              <a:gd name="connsiteX14" fmla="*/ 120397 w 1636713"/>
              <a:gd name="connsiteY14" fmla="*/ 1 h 1640417"/>
              <a:gd name="connsiteX15" fmla="*/ 385763 w 1636713"/>
              <a:gd name="connsiteY15" fmla="*/ 1 h 1640417"/>
              <a:gd name="connsiteX16" fmla="*/ 385763 w 1636713"/>
              <a:gd name="connsiteY16" fmla="*/ 0 h 1640417"/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6713 w 1636713"/>
              <a:gd name="connsiteY2" fmla="*/ 1005418 h 1640417"/>
              <a:gd name="connsiteX3" fmla="*/ 1636713 w 1636713"/>
              <a:gd name="connsiteY3" fmla="*/ 1517904 h 1640417"/>
              <a:gd name="connsiteX4" fmla="*/ 1636713 w 1636713"/>
              <a:gd name="connsiteY4" fmla="*/ 1638831 h 1640417"/>
              <a:gd name="connsiteX5" fmla="*/ 1630363 w 1636713"/>
              <a:gd name="connsiteY5" fmla="*/ 1638831 h 1640417"/>
              <a:gd name="connsiteX6" fmla="*/ 1630363 w 1636713"/>
              <a:gd name="connsiteY6" fmla="*/ 1640417 h 1640417"/>
              <a:gd name="connsiteX7" fmla="*/ 385763 w 1636713"/>
              <a:gd name="connsiteY7" fmla="*/ 1640417 h 1640417"/>
              <a:gd name="connsiteX8" fmla="*/ 385763 w 1636713"/>
              <a:gd name="connsiteY8" fmla="*/ 1638831 h 1640417"/>
              <a:gd name="connsiteX9" fmla="*/ 0 w 1636713"/>
              <a:gd name="connsiteY9" fmla="*/ 1638831 h 1640417"/>
              <a:gd name="connsiteX10" fmla="*/ 0 w 1636713"/>
              <a:gd name="connsiteY10" fmla="*/ 1517904 h 1640417"/>
              <a:gd name="connsiteX11" fmla="*/ 0 w 1636713"/>
              <a:gd name="connsiteY11" fmla="*/ 1005418 h 1640417"/>
              <a:gd name="connsiteX12" fmla="*/ 0 w 1636713"/>
              <a:gd name="connsiteY12" fmla="*/ 120398 h 1640417"/>
              <a:gd name="connsiteX13" fmla="*/ 120397 w 1636713"/>
              <a:gd name="connsiteY13" fmla="*/ 1 h 1640417"/>
              <a:gd name="connsiteX14" fmla="*/ 385763 w 1636713"/>
              <a:gd name="connsiteY14" fmla="*/ 1 h 1640417"/>
              <a:gd name="connsiteX15" fmla="*/ 385763 w 1636713"/>
              <a:gd name="connsiteY15" fmla="*/ 0 h 1640417"/>
              <a:gd name="connsiteX0" fmla="*/ 385763 w 1653171"/>
              <a:gd name="connsiteY0" fmla="*/ 0 h 1640417"/>
              <a:gd name="connsiteX1" fmla="*/ 1653018 w 1653171"/>
              <a:gd name="connsiteY1" fmla="*/ 0 h 1640417"/>
              <a:gd name="connsiteX2" fmla="*/ 1636713 w 1653171"/>
              <a:gd name="connsiteY2" fmla="*/ 1005418 h 1640417"/>
              <a:gd name="connsiteX3" fmla="*/ 1636713 w 1653171"/>
              <a:gd name="connsiteY3" fmla="*/ 1517904 h 1640417"/>
              <a:gd name="connsiteX4" fmla="*/ 1636713 w 1653171"/>
              <a:gd name="connsiteY4" fmla="*/ 1638831 h 1640417"/>
              <a:gd name="connsiteX5" fmla="*/ 1630363 w 1653171"/>
              <a:gd name="connsiteY5" fmla="*/ 1638831 h 1640417"/>
              <a:gd name="connsiteX6" fmla="*/ 1630363 w 1653171"/>
              <a:gd name="connsiteY6" fmla="*/ 1640417 h 1640417"/>
              <a:gd name="connsiteX7" fmla="*/ 385763 w 1653171"/>
              <a:gd name="connsiteY7" fmla="*/ 1640417 h 1640417"/>
              <a:gd name="connsiteX8" fmla="*/ 385763 w 1653171"/>
              <a:gd name="connsiteY8" fmla="*/ 1638831 h 1640417"/>
              <a:gd name="connsiteX9" fmla="*/ 0 w 1653171"/>
              <a:gd name="connsiteY9" fmla="*/ 1638831 h 1640417"/>
              <a:gd name="connsiteX10" fmla="*/ 0 w 1653171"/>
              <a:gd name="connsiteY10" fmla="*/ 1517904 h 1640417"/>
              <a:gd name="connsiteX11" fmla="*/ 0 w 1653171"/>
              <a:gd name="connsiteY11" fmla="*/ 1005418 h 1640417"/>
              <a:gd name="connsiteX12" fmla="*/ 0 w 1653171"/>
              <a:gd name="connsiteY12" fmla="*/ 120398 h 1640417"/>
              <a:gd name="connsiteX13" fmla="*/ 120397 w 1653171"/>
              <a:gd name="connsiteY13" fmla="*/ 1 h 1640417"/>
              <a:gd name="connsiteX14" fmla="*/ 385763 w 1653171"/>
              <a:gd name="connsiteY14" fmla="*/ 1 h 1640417"/>
              <a:gd name="connsiteX15" fmla="*/ 385763 w 1653171"/>
              <a:gd name="connsiteY15" fmla="*/ 0 h 1640417"/>
              <a:gd name="connsiteX0" fmla="*/ 385763 w 1638414"/>
              <a:gd name="connsiteY0" fmla="*/ 0 h 1640417"/>
              <a:gd name="connsiteX1" fmla="*/ 1637915 w 1638414"/>
              <a:gd name="connsiteY1" fmla="*/ 0 h 1640417"/>
              <a:gd name="connsiteX2" fmla="*/ 1636713 w 1638414"/>
              <a:gd name="connsiteY2" fmla="*/ 1005418 h 1640417"/>
              <a:gd name="connsiteX3" fmla="*/ 1636713 w 1638414"/>
              <a:gd name="connsiteY3" fmla="*/ 1517904 h 1640417"/>
              <a:gd name="connsiteX4" fmla="*/ 1636713 w 1638414"/>
              <a:gd name="connsiteY4" fmla="*/ 1638831 h 1640417"/>
              <a:gd name="connsiteX5" fmla="*/ 1630363 w 1638414"/>
              <a:gd name="connsiteY5" fmla="*/ 1638831 h 1640417"/>
              <a:gd name="connsiteX6" fmla="*/ 1630363 w 1638414"/>
              <a:gd name="connsiteY6" fmla="*/ 1640417 h 1640417"/>
              <a:gd name="connsiteX7" fmla="*/ 385763 w 1638414"/>
              <a:gd name="connsiteY7" fmla="*/ 1640417 h 1640417"/>
              <a:gd name="connsiteX8" fmla="*/ 385763 w 1638414"/>
              <a:gd name="connsiteY8" fmla="*/ 1638831 h 1640417"/>
              <a:gd name="connsiteX9" fmla="*/ 0 w 1638414"/>
              <a:gd name="connsiteY9" fmla="*/ 1638831 h 1640417"/>
              <a:gd name="connsiteX10" fmla="*/ 0 w 1638414"/>
              <a:gd name="connsiteY10" fmla="*/ 1517904 h 1640417"/>
              <a:gd name="connsiteX11" fmla="*/ 0 w 1638414"/>
              <a:gd name="connsiteY11" fmla="*/ 1005418 h 1640417"/>
              <a:gd name="connsiteX12" fmla="*/ 0 w 1638414"/>
              <a:gd name="connsiteY12" fmla="*/ 120398 h 1640417"/>
              <a:gd name="connsiteX13" fmla="*/ 120397 w 1638414"/>
              <a:gd name="connsiteY13" fmla="*/ 1 h 1640417"/>
              <a:gd name="connsiteX14" fmla="*/ 385763 w 1638414"/>
              <a:gd name="connsiteY14" fmla="*/ 1 h 1640417"/>
              <a:gd name="connsiteX15" fmla="*/ 385763 w 1638414"/>
              <a:gd name="connsiteY15" fmla="*/ 0 h 1640417"/>
              <a:gd name="connsiteX0" fmla="*/ 385763 w 1636713"/>
              <a:gd name="connsiteY0" fmla="*/ 0 h 1640417"/>
              <a:gd name="connsiteX1" fmla="*/ 1635309 w 1636713"/>
              <a:gd name="connsiteY1" fmla="*/ 0 h 1640417"/>
              <a:gd name="connsiteX2" fmla="*/ 1636713 w 1636713"/>
              <a:gd name="connsiteY2" fmla="*/ 1005418 h 1640417"/>
              <a:gd name="connsiteX3" fmla="*/ 1636713 w 1636713"/>
              <a:gd name="connsiteY3" fmla="*/ 1517904 h 1640417"/>
              <a:gd name="connsiteX4" fmla="*/ 1636713 w 1636713"/>
              <a:gd name="connsiteY4" fmla="*/ 1638831 h 1640417"/>
              <a:gd name="connsiteX5" fmla="*/ 1630363 w 1636713"/>
              <a:gd name="connsiteY5" fmla="*/ 1638831 h 1640417"/>
              <a:gd name="connsiteX6" fmla="*/ 1630363 w 1636713"/>
              <a:gd name="connsiteY6" fmla="*/ 1640417 h 1640417"/>
              <a:gd name="connsiteX7" fmla="*/ 385763 w 1636713"/>
              <a:gd name="connsiteY7" fmla="*/ 1640417 h 1640417"/>
              <a:gd name="connsiteX8" fmla="*/ 385763 w 1636713"/>
              <a:gd name="connsiteY8" fmla="*/ 1638831 h 1640417"/>
              <a:gd name="connsiteX9" fmla="*/ 0 w 1636713"/>
              <a:gd name="connsiteY9" fmla="*/ 1638831 h 1640417"/>
              <a:gd name="connsiteX10" fmla="*/ 0 w 1636713"/>
              <a:gd name="connsiteY10" fmla="*/ 1517904 h 1640417"/>
              <a:gd name="connsiteX11" fmla="*/ 0 w 1636713"/>
              <a:gd name="connsiteY11" fmla="*/ 1005418 h 1640417"/>
              <a:gd name="connsiteX12" fmla="*/ 0 w 1636713"/>
              <a:gd name="connsiteY12" fmla="*/ 120398 h 1640417"/>
              <a:gd name="connsiteX13" fmla="*/ 120397 w 1636713"/>
              <a:gd name="connsiteY13" fmla="*/ 1 h 1640417"/>
              <a:gd name="connsiteX14" fmla="*/ 385763 w 1636713"/>
              <a:gd name="connsiteY14" fmla="*/ 1 h 1640417"/>
              <a:gd name="connsiteX15" fmla="*/ 385763 w 1636713"/>
              <a:gd name="connsiteY15" fmla="*/ 0 h 164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36713" h="1640417">
                <a:moveTo>
                  <a:pt x="385763" y="0"/>
                </a:moveTo>
                <a:lnTo>
                  <a:pt x="1635309" y="0"/>
                </a:lnTo>
                <a:cubicBezTo>
                  <a:pt x="1637426" y="335139"/>
                  <a:pt x="1634596" y="670279"/>
                  <a:pt x="1636713" y="1005418"/>
                </a:cubicBezTo>
                <a:lnTo>
                  <a:pt x="1636713" y="1517904"/>
                </a:lnTo>
                <a:lnTo>
                  <a:pt x="1636713" y="1638831"/>
                </a:lnTo>
                <a:lnTo>
                  <a:pt x="1630363" y="1638831"/>
                </a:lnTo>
                <a:lnTo>
                  <a:pt x="1630363" y="1640417"/>
                </a:lnTo>
                <a:lnTo>
                  <a:pt x="385763" y="1640417"/>
                </a:lnTo>
                <a:lnTo>
                  <a:pt x="385763" y="1638831"/>
                </a:lnTo>
                <a:lnTo>
                  <a:pt x="0" y="1638831"/>
                </a:lnTo>
                <a:lnTo>
                  <a:pt x="0" y="1517904"/>
                </a:lnTo>
                <a:lnTo>
                  <a:pt x="0" y="1005418"/>
                </a:lnTo>
                <a:lnTo>
                  <a:pt x="0" y="120398"/>
                </a:lnTo>
                <a:cubicBezTo>
                  <a:pt x="0" y="53905"/>
                  <a:pt x="53904" y="1"/>
                  <a:pt x="120397" y="1"/>
                </a:cubicBezTo>
                <a:lnTo>
                  <a:pt x="385763" y="1"/>
                </a:lnTo>
                <a:lnTo>
                  <a:pt x="385763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7" name="图片占位符 33"/>
          <p:cNvSpPr>
            <a:spLocks noGrp="1"/>
          </p:cNvSpPr>
          <p:nvPr>
            <p:ph type="pic" sz="quarter" idx="21"/>
          </p:nvPr>
        </p:nvSpPr>
        <p:spPr>
          <a:xfrm>
            <a:off x="8920870" y="1763999"/>
            <a:ext cx="1937400" cy="1951799"/>
          </a:xfrm>
          <a:custGeom>
            <a:avLst/>
            <a:gdLst>
              <a:gd name="connsiteX0" fmla="*/ 111918 w 1636713"/>
              <a:gd name="connsiteY0" fmla="*/ 0 h 1639888"/>
              <a:gd name="connsiteX1" fmla="*/ 1524795 w 1636713"/>
              <a:gd name="connsiteY1" fmla="*/ 0 h 1639888"/>
              <a:gd name="connsiteX2" fmla="*/ 1636713 w 1636713"/>
              <a:gd name="connsiteY2" fmla="*/ 111918 h 1639888"/>
              <a:gd name="connsiteX3" fmla="*/ 1636713 w 1636713"/>
              <a:gd name="connsiteY3" fmla="*/ 688047 h 1639888"/>
              <a:gd name="connsiteX4" fmla="*/ 1636713 w 1636713"/>
              <a:gd name="connsiteY4" fmla="*/ 1527970 h 1639888"/>
              <a:gd name="connsiteX5" fmla="*/ 1636713 w 1636713"/>
              <a:gd name="connsiteY5" fmla="*/ 1639888 h 1639888"/>
              <a:gd name="connsiteX6" fmla="*/ 1524795 w 1636713"/>
              <a:gd name="connsiteY6" fmla="*/ 1639888 h 1639888"/>
              <a:gd name="connsiteX7" fmla="*/ 111918 w 1636713"/>
              <a:gd name="connsiteY7" fmla="*/ 1639888 h 1639888"/>
              <a:gd name="connsiteX8" fmla="*/ 0 w 1636713"/>
              <a:gd name="connsiteY8" fmla="*/ 1639888 h 1639888"/>
              <a:gd name="connsiteX9" fmla="*/ 0 w 1636713"/>
              <a:gd name="connsiteY9" fmla="*/ 1527970 h 1639888"/>
              <a:gd name="connsiteX10" fmla="*/ 0 w 1636713"/>
              <a:gd name="connsiteY10" fmla="*/ 1295865 h 1639888"/>
              <a:gd name="connsiteX11" fmla="*/ 0 w 1636713"/>
              <a:gd name="connsiteY11" fmla="*/ 688047 h 1639888"/>
              <a:gd name="connsiteX12" fmla="*/ 0 w 1636713"/>
              <a:gd name="connsiteY12" fmla="*/ 111918 h 1639888"/>
              <a:gd name="connsiteX13" fmla="*/ 0 w 1636713"/>
              <a:gd name="connsiteY13" fmla="*/ 1 h 1639888"/>
              <a:gd name="connsiteX14" fmla="*/ 111913 w 1636713"/>
              <a:gd name="connsiteY14" fmla="*/ 1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3" h="1639888">
                <a:moveTo>
                  <a:pt x="111918" y="0"/>
                </a:moveTo>
                <a:lnTo>
                  <a:pt x="1524795" y="0"/>
                </a:lnTo>
                <a:cubicBezTo>
                  <a:pt x="1586606" y="0"/>
                  <a:pt x="1636713" y="50107"/>
                  <a:pt x="1636713" y="111918"/>
                </a:cubicBezTo>
                <a:lnTo>
                  <a:pt x="1636713" y="688047"/>
                </a:lnTo>
                <a:lnTo>
                  <a:pt x="1636713" y="1527970"/>
                </a:lnTo>
                <a:lnTo>
                  <a:pt x="1636713" y="1639888"/>
                </a:lnTo>
                <a:lnTo>
                  <a:pt x="1524795" y="1639888"/>
                </a:lnTo>
                <a:lnTo>
                  <a:pt x="111918" y="1639888"/>
                </a:lnTo>
                <a:lnTo>
                  <a:pt x="0" y="1639888"/>
                </a:lnTo>
                <a:lnTo>
                  <a:pt x="0" y="1527970"/>
                </a:lnTo>
                <a:lnTo>
                  <a:pt x="0" y="1295865"/>
                </a:lnTo>
                <a:lnTo>
                  <a:pt x="0" y="688047"/>
                </a:lnTo>
                <a:lnTo>
                  <a:pt x="0" y="111918"/>
                </a:lnTo>
                <a:lnTo>
                  <a:pt x="0" y="1"/>
                </a:lnTo>
                <a:lnTo>
                  <a:pt x="111913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8" name="图片占位符 38"/>
          <p:cNvSpPr>
            <a:spLocks noGrp="1"/>
          </p:cNvSpPr>
          <p:nvPr>
            <p:ph type="pic" sz="quarter" idx="24"/>
          </p:nvPr>
        </p:nvSpPr>
        <p:spPr>
          <a:xfrm>
            <a:off x="6945807" y="3758225"/>
            <a:ext cx="1937400" cy="1941159"/>
          </a:xfrm>
          <a:custGeom>
            <a:avLst/>
            <a:gdLst>
              <a:gd name="connsiteX0" fmla="*/ 1 w 1636713"/>
              <a:gd name="connsiteY0" fmla="*/ 0 h 1639888"/>
              <a:gd name="connsiteX1" fmla="*/ 111918 w 1636713"/>
              <a:gd name="connsiteY1" fmla="*/ 0 h 1639888"/>
              <a:gd name="connsiteX2" fmla="*/ 535891 w 1636713"/>
              <a:gd name="connsiteY2" fmla="*/ 0 h 1639888"/>
              <a:gd name="connsiteX3" fmla="*/ 1524795 w 1636713"/>
              <a:gd name="connsiteY3" fmla="*/ 0 h 1639888"/>
              <a:gd name="connsiteX4" fmla="*/ 1636713 w 1636713"/>
              <a:gd name="connsiteY4" fmla="*/ 0 h 1639888"/>
              <a:gd name="connsiteX5" fmla="*/ 1636713 w 1636713"/>
              <a:gd name="connsiteY5" fmla="*/ 111918 h 1639888"/>
              <a:gd name="connsiteX6" fmla="*/ 1636713 w 1636713"/>
              <a:gd name="connsiteY6" fmla="*/ 1051455 h 1639888"/>
              <a:gd name="connsiteX7" fmla="*/ 1636713 w 1636713"/>
              <a:gd name="connsiteY7" fmla="*/ 1527970 h 1639888"/>
              <a:gd name="connsiteX8" fmla="*/ 1636713 w 1636713"/>
              <a:gd name="connsiteY8" fmla="*/ 1639888 h 1639888"/>
              <a:gd name="connsiteX9" fmla="*/ 1524795 w 1636713"/>
              <a:gd name="connsiteY9" fmla="*/ 1639888 h 1639888"/>
              <a:gd name="connsiteX10" fmla="*/ 535891 w 1636713"/>
              <a:gd name="connsiteY10" fmla="*/ 1639888 h 1639888"/>
              <a:gd name="connsiteX11" fmla="*/ 111918 w 1636713"/>
              <a:gd name="connsiteY11" fmla="*/ 1639888 h 1639888"/>
              <a:gd name="connsiteX12" fmla="*/ 0 w 1636713"/>
              <a:gd name="connsiteY12" fmla="*/ 1527970 h 1639888"/>
              <a:gd name="connsiteX13" fmla="*/ 0 w 1636713"/>
              <a:gd name="connsiteY13" fmla="*/ 111918 h 1639888"/>
              <a:gd name="connsiteX14" fmla="*/ 1 w 1636713"/>
              <a:gd name="connsiteY14" fmla="*/ 111913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3" h="1639888">
                <a:moveTo>
                  <a:pt x="1" y="0"/>
                </a:moveTo>
                <a:lnTo>
                  <a:pt x="111918" y="0"/>
                </a:lnTo>
                <a:lnTo>
                  <a:pt x="535891" y="0"/>
                </a:lnTo>
                <a:lnTo>
                  <a:pt x="1524795" y="0"/>
                </a:lnTo>
                <a:lnTo>
                  <a:pt x="1636713" y="0"/>
                </a:lnTo>
                <a:lnTo>
                  <a:pt x="1636713" y="111918"/>
                </a:lnTo>
                <a:lnTo>
                  <a:pt x="1636713" y="1051455"/>
                </a:lnTo>
                <a:lnTo>
                  <a:pt x="1636713" y="1527970"/>
                </a:lnTo>
                <a:lnTo>
                  <a:pt x="1636713" y="1639888"/>
                </a:lnTo>
                <a:lnTo>
                  <a:pt x="1524795" y="1639888"/>
                </a:lnTo>
                <a:lnTo>
                  <a:pt x="535891" y="1639888"/>
                </a:lnTo>
                <a:lnTo>
                  <a:pt x="111918" y="1639888"/>
                </a:lnTo>
                <a:cubicBezTo>
                  <a:pt x="50107" y="1639888"/>
                  <a:pt x="0" y="1589781"/>
                  <a:pt x="0" y="1527970"/>
                </a:cubicBezTo>
                <a:lnTo>
                  <a:pt x="0" y="111918"/>
                </a:lnTo>
                <a:lnTo>
                  <a:pt x="1" y="1119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9" name="图片占位符 48"/>
          <p:cNvSpPr>
            <a:spLocks noGrp="1"/>
          </p:cNvSpPr>
          <p:nvPr>
            <p:ph type="pic" sz="quarter" idx="27"/>
          </p:nvPr>
        </p:nvSpPr>
        <p:spPr>
          <a:xfrm>
            <a:off x="8920867" y="3758225"/>
            <a:ext cx="1937403" cy="1941159"/>
          </a:xfrm>
          <a:custGeom>
            <a:avLst/>
            <a:gdLst>
              <a:gd name="connsiteX0" fmla="*/ 0 w 1636714"/>
              <a:gd name="connsiteY0" fmla="*/ 0 h 1639888"/>
              <a:gd name="connsiteX1" fmla="*/ 111918 w 1636714"/>
              <a:gd name="connsiteY1" fmla="*/ 0 h 1639888"/>
              <a:gd name="connsiteX2" fmla="*/ 1524795 w 1636714"/>
              <a:gd name="connsiteY2" fmla="*/ 0 h 1639888"/>
              <a:gd name="connsiteX3" fmla="*/ 1636714 w 1636714"/>
              <a:gd name="connsiteY3" fmla="*/ 0 h 1639888"/>
              <a:gd name="connsiteX4" fmla="*/ 1636714 w 1636714"/>
              <a:gd name="connsiteY4" fmla="*/ 784485 h 1639888"/>
              <a:gd name="connsiteX5" fmla="*/ 1636713 w 1636714"/>
              <a:gd name="connsiteY5" fmla="*/ 784485 h 1639888"/>
              <a:gd name="connsiteX6" fmla="*/ 1636713 w 1636714"/>
              <a:gd name="connsiteY6" fmla="*/ 1527970 h 1639888"/>
              <a:gd name="connsiteX7" fmla="*/ 1524795 w 1636714"/>
              <a:gd name="connsiteY7" fmla="*/ 1639888 h 1639888"/>
              <a:gd name="connsiteX8" fmla="*/ 1122891 w 1636714"/>
              <a:gd name="connsiteY8" fmla="*/ 1639888 h 1639888"/>
              <a:gd name="connsiteX9" fmla="*/ 111918 w 1636714"/>
              <a:gd name="connsiteY9" fmla="*/ 1639888 h 1639888"/>
              <a:gd name="connsiteX10" fmla="*/ 0 w 1636714"/>
              <a:gd name="connsiteY10" fmla="*/ 1639888 h 1639888"/>
              <a:gd name="connsiteX11" fmla="*/ 0 w 1636714"/>
              <a:gd name="connsiteY11" fmla="*/ 1527970 h 1639888"/>
              <a:gd name="connsiteX12" fmla="*/ 0 w 1636714"/>
              <a:gd name="connsiteY12" fmla="*/ 831845 h 1639888"/>
              <a:gd name="connsiteX13" fmla="*/ 0 w 1636714"/>
              <a:gd name="connsiteY13" fmla="*/ 784485 h 1639888"/>
              <a:gd name="connsiteX14" fmla="*/ 0 w 1636714"/>
              <a:gd name="connsiteY14" fmla="*/ 111918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4" h="1639888">
                <a:moveTo>
                  <a:pt x="0" y="0"/>
                </a:moveTo>
                <a:lnTo>
                  <a:pt x="111918" y="0"/>
                </a:lnTo>
                <a:lnTo>
                  <a:pt x="1524795" y="0"/>
                </a:lnTo>
                <a:lnTo>
                  <a:pt x="1636714" y="0"/>
                </a:lnTo>
                <a:lnTo>
                  <a:pt x="1636714" y="784485"/>
                </a:lnTo>
                <a:lnTo>
                  <a:pt x="1636713" y="784485"/>
                </a:lnTo>
                <a:lnTo>
                  <a:pt x="1636713" y="1527970"/>
                </a:lnTo>
                <a:cubicBezTo>
                  <a:pt x="1636713" y="1589781"/>
                  <a:pt x="1586606" y="1639888"/>
                  <a:pt x="1524795" y="1639888"/>
                </a:cubicBezTo>
                <a:lnTo>
                  <a:pt x="1122891" y="1639888"/>
                </a:lnTo>
                <a:lnTo>
                  <a:pt x="111918" y="1639888"/>
                </a:lnTo>
                <a:lnTo>
                  <a:pt x="0" y="1639888"/>
                </a:lnTo>
                <a:lnTo>
                  <a:pt x="0" y="1527970"/>
                </a:lnTo>
                <a:lnTo>
                  <a:pt x="0" y="831845"/>
                </a:lnTo>
                <a:lnTo>
                  <a:pt x="0" y="784485"/>
                </a:lnTo>
                <a:lnTo>
                  <a:pt x="0" y="1119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8000" y="1764000"/>
            <a:ext cx="58544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20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字右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945807" y="1764000"/>
            <a:ext cx="3912464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8000" y="1764000"/>
            <a:ext cx="58544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86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表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023527" y="1764000"/>
            <a:ext cx="5834744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3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3969915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095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10210270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4909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5003272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表占位符 13"/>
          <p:cNvSpPr>
            <a:spLocks noGrp="1"/>
          </p:cNvSpPr>
          <p:nvPr>
            <p:ph type="chart" sz="quarter" idx="23"/>
          </p:nvPr>
        </p:nvSpPr>
        <p:spPr>
          <a:xfrm>
            <a:off x="5930900" y="1764000"/>
            <a:ext cx="4927370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8000" y="4838526"/>
            <a:ext cx="10210270" cy="8608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488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1" y="1764000"/>
            <a:ext cx="6654500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表占位符 13"/>
          <p:cNvSpPr>
            <a:spLocks noGrp="1"/>
          </p:cNvSpPr>
          <p:nvPr>
            <p:ph type="chart" sz="quarter" idx="23"/>
          </p:nvPr>
        </p:nvSpPr>
        <p:spPr>
          <a:xfrm>
            <a:off x="7607072" y="1764000"/>
            <a:ext cx="3251199" cy="1236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表占位符 13"/>
          <p:cNvSpPr>
            <a:spLocks noGrp="1"/>
          </p:cNvSpPr>
          <p:nvPr>
            <p:ph type="chart" sz="quarter" idx="25"/>
          </p:nvPr>
        </p:nvSpPr>
        <p:spPr>
          <a:xfrm>
            <a:off x="7607072" y="3299973"/>
            <a:ext cx="3251199" cy="12389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8000" y="4838526"/>
            <a:ext cx="10210270" cy="8608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121240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43" y="5605596"/>
            <a:ext cx="1145258" cy="789442"/>
          </a:xfrm>
          <a:prstGeom prst="rect">
            <a:avLst/>
          </a:prstGeom>
        </p:spPr>
      </p:pic>
      <p:sp>
        <p:nvSpPr>
          <p:cNvPr id="4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28000" y="2929497"/>
            <a:ext cx="8580438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endParaRPr lang="en-US" altLang="zh-CN" dirty="0"/>
          </a:p>
          <a:p>
            <a:pPr lvl="0"/>
            <a:r>
              <a:rPr lang="en-US" altLang="zh-CN" dirty="0"/>
              <a:t>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28000" y="1188397"/>
            <a:ext cx="85804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baseline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8000" y="6235582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prstClr val="white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3315330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9109729" y="2112864"/>
            <a:ext cx="1762683" cy="1762683"/>
            <a:chOff x="5074007" y="2605210"/>
            <a:chExt cx="1376915" cy="1376915"/>
          </a:xfrm>
        </p:grpSpPr>
        <p:sp>
          <p:nvSpPr>
            <p:cNvPr id="9" name="矩形 8"/>
            <p:cNvSpPr/>
            <p:nvPr/>
          </p:nvSpPr>
          <p:spPr>
            <a:xfrm>
              <a:off x="5074007" y="2605210"/>
              <a:ext cx="1376915" cy="1376915"/>
            </a:xfrm>
            <a:prstGeom prst="rect">
              <a:avLst/>
            </a:prstGeom>
            <a:solidFill>
              <a:srgbClr val="62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6145159" y="3078509"/>
              <a:ext cx="150832" cy="145379"/>
            </a:xfrm>
            <a:custGeom>
              <a:avLst/>
              <a:gdLst>
                <a:gd name="T0" fmla="*/ 83 w 83"/>
                <a:gd name="T1" fmla="*/ 26 h 80"/>
                <a:gd name="T2" fmla="*/ 57 w 83"/>
                <a:gd name="T3" fmla="*/ 26 h 80"/>
                <a:gd name="T4" fmla="*/ 57 w 83"/>
                <a:gd name="T5" fmla="*/ 0 h 80"/>
                <a:gd name="T6" fmla="*/ 29 w 83"/>
                <a:gd name="T7" fmla="*/ 0 h 80"/>
                <a:gd name="T8" fmla="*/ 29 w 83"/>
                <a:gd name="T9" fmla="*/ 26 h 80"/>
                <a:gd name="T10" fmla="*/ 0 w 83"/>
                <a:gd name="T11" fmla="*/ 26 h 80"/>
                <a:gd name="T12" fmla="*/ 0 w 83"/>
                <a:gd name="T13" fmla="*/ 54 h 80"/>
                <a:gd name="T14" fmla="*/ 29 w 83"/>
                <a:gd name="T15" fmla="*/ 54 h 80"/>
                <a:gd name="T16" fmla="*/ 29 w 83"/>
                <a:gd name="T17" fmla="*/ 80 h 80"/>
                <a:gd name="T18" fmla="*/ 57 w 83"/>
                <a:gd name="T19" fmla="*/ 80 h 80"/>
                <a:gd name="T20" fmla="*/ 57 w 83"/>
                <a:gd name="T21" fmla="*/ 54 h 80"/>
                <a:gd name="T22" fmla="*/ 83 w 83"/>
                <a:gd name="T23" fmla="*/ 54 h 80"/>
                <a:gd name="T24" fmla="*/ 83 w 83"/>
                <a:gd name="T25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0">
                  <a:moveTo>
                    <a:pt x="83" y="26"/>
                  </a:moveTo>
                  <a:lnTo>
                    <a:pt x="57" y="26"/>
                  </a:lnTo>
                  <a:lnTo>
                    <a:pt x="57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lnTo>
                    <a:pt x="0" y="54"/>
                  </a:lnTo>
                  <a:lnTo>
                    <a:pt x="29" y="54"/>
                  </a:lnTo>
                  <a:lnTo>
                    <a:pt x="29" y="80"/>
                  </a:lnTo>
                  <a:lnTo>
                    <a:pt x="57" y="80"/>
                  </a:lnTo>
                  <a:lnTo>
                    <a:pt x="57" y="54"/>
                  </a:lnTo>
                  <a:lnTo>
                    <a:pt x="83" y="54"/>
                  </a:lnTo>
                  <a:lnTo>
                    <a:pt x="83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6099726" y="3274770"/>
              <a:ext cx="143562" cy="243510"/>
            </a:xfrm>
            <a:custGeom>
              <a:avLst/>
              <a:gdLst>
                <a:gd name="T0" fmla="*/ 17 w 25"/>
                <a:gd name="T1" fmla="*/ 25 h 42"/>
                <a:gd name="T2" fmla="*/ 8 w 25"/>
                <a:gd name="T3" fmla="*/ 34 h 42"/>
                <a:gd name="T4" fmla="*/ 5 w 25"/>
                <a:gd name="T5" fmla="*/ 34 h 42"/>
                <a:gd name="T6" fmla="*/ 0 w 25"/>
                <a:gd name="T7" fmla="*/ 38 h 42"/>
                <a:gd name="T8" fmla="*/ 5 w 25"/>
                <a:gd name="T9" fmla="*/ 42 h 42"/>
                <a:gd name="T10" fmla="*/ 8 w 25"/>
                <a:gd name="T11" fmla="*/ 42 h 42"/>
                <a:gd name="T12" fmla="*/ 25 w 25"/>
                <a:gd name="T13" fmla="*/ 25 h 42"/>
                <a:gd name="T14" fmla="*/ 25 w 25"/>
                <a:gd name="T15" fmla="*/ 0 h 42"/>
                <a:gd name="T16" fmla="*/ 17 w 25"/>
                <a:gd name="T17" fmla="*/ 0 h 42"/>
                <a:gd name="T18" fmla="*/ 17 w 25"/>
                <a:gd name="T1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42">
                  <a:moveTo>
                    <a:pt x="17" y="25"/>
                  </a:moveTo>
                  <a:cubicBezTo>
                    <a:pt x="17" y="30"/>
                    <a:pt x="13" y="34"/>
                    <a:pt x="8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6"/>
                    <a:pt x="0" y="38"/>
                  </a:cubicBezTo>
                  <a:cubicBezTo>
                    <a:pt x="0" y="41"/>
                    <a:pt x="2" y="42"/>
                    <a:pt x="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8" y="42"/>
                    <a:pt x="25" y="35"/>
                    <a:pt x="25" y="2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5076621" y="2847719"/>
              <a:ext cx="1166668" cy="179908"/>
            </a:xfrm>
            <a:custGeom>
              <a:avLst/>
              <a:gdLst>
                <a:gd name="T0" fmla="*/ 186 w 203"/>
                <a:gd name="T1" fmla="*/ 0 h 31"/>
                <a:gd name="T2" fmla="*/ 0 w 203"/>
                <a:gd name="T3" fmla="*/ 0 h 31"/>
                <a:gd name="T4" fmla="*/ 0 w 203"/>
                <a:gd name="T5" fmla="*/ 9 h 31"/>
                <a:gd name="T6" fmla="*/ 186 w 203"/>
                <a:gd name="T7" fmla="*/ 9 h 31"/>
                <a:gd name="T8" fmla="*/ 195 w 203"/>
                <a:gd name="T9" fmla="*/ 17 h 31"/>
                <a:gd name="T10" fmla="*/ 195 w 203"/>
                <a:gd name="T11" fmla="*/ 31 h 31"/>
                <a:gd name="T12" fmla="*/ 203 w 203"/>
                <a:gd name="T13" fmla="*/ 31 h 31"/>
                <a:gd name="T14" fmla="*/ 203 w 203"/>
                <a:gd name="T15" fmla="*/ 17 h 31"/>
                <a:gd name="T16" fmla="*/ 186 w 203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31">
                  <a:moveTo>
                    <a:pt x="1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5" y="13"/>
                    <a:pt x="195" y="1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03" y="8"/>
                    <a:pt x="196" y="0"/>
                    <a:pt x="1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3" name="Freeform 22"/>
            <p:cNvSpPr>
              <a:spLocks noEditPoints="1"/>
            </p:cNvSpPr>
            <p:nvPr/>
          </p:nvSpPr>
          <p:spPr bwMode="auto">
            <a:xfrm>
              <a:off x="5278335" y="3580066"/>
              <a:ext cx="648756" cy="278039"/>
            </a:xfrm>
            <a:custGeom>
              <a:avLst/>
              <a:gdLst>
                <a:gd name="T0" fmla="*/ 113 w 113"/>
                <a:gd name="T1" fmla="*/ 31 h 48"/>
                <a:gd name="T2" fmla="*/ 95 w 113"/>
                <a:gd name="T3" fmla="*/ 12 h 48"/>
                <a:gd name="T4" fmla="*/ 70 w 113"/>
                <a:gd name="T5" fmla="*/ 2 h 48"/>
                <a:gd name="T6" fmla="*/ 55 w 113"/>
                <a:gd name="T7" fmla="*/ 0 h 48"/>
                <a:gd name="T8" fmla="*/ 42 w 113"/>
                <a:gd name="T9" fmla="*/ 2 h 48"/>
                <a:gd name="T10" fmla="*/ 18 w 113"/>
                <a:gd name="T11" fmla="*/ 12 h 48"/>
                <a:gd name="T12" fmla="*/ 0 w 113"/>
                <a:gd name="T13" fmla="*/ 31 h 48"/>
                <a:gd name="T14" fmla="*/ 1 w 113"/>
                <a:gd name="T15" fmla="*/ 34 h 48"/>
                <a:gd name="T16" fmla="*/ 58 w 113"/>
                <a:gd name="T17" fmla="*/ 48 h 48"/>
                <a:gd name="T18" fmla="*/ 110 w 113"/>
                <a:gd name="T19" fmla="*/ 38 h 48"/>
                <a:gd name="T20" fmla="*/ 113 w 113"/>
                <a:gd name="T21" fmla="*/ 32 h 48"/>
                <a:gd name="T22" fmla="*/ 113 w 113"/>
                <a:gd name="T23" fmla="*/ 31 h 48"/>
                <a:gd name="T24" fmla="*/ 58 w 113"/>
                <a:gd name="T25" fmla="*/ 40 h 48"/>
                <a:gd name="T26" fmla="*/ 9 w 113"/>
                <a:gd name="T27" fmla="*/ 31 h 48"/>
                <a:gd name="T28" fmla="*/ 22 w 113"/>
                <a:gd name="T29" fmla="*/ 19 h 48"/>
                <a:gd name="T30" fmla="*/ 44 w 113"/>
                <a:gd name="T31" fmla="*/ 10 h 48"/>
                <a:gd name="T32" fmla="*/ 45 w 113"/>
                <a:gd name="T33" fmla="*/ 10 h 48"/>
                <a:gd name="T34" fmla="*/ 55 w 113"/>
                <a:gd name="T35" fmla="*/ 9 h 48"/>
                <a:gd name="T36" fmla="*/ 69 w 113"/>
                <a:gd name="T37" fmla="*/ 10 h 48"/>
                <a:gd name="T38" fmla="*/ 90 w 113"/>
                <a:gd name="T39" fmla="*/ 19 h 48"/>
                <a:gd name="T40" fmla="*/ 104 w 113"/>
                <a:gd name="T41" fmla="*/ 32 h 48"/>
                <a:gd name="T42" fmla="*/ 58 w 113"/>
                <a:gd name="T4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48">
                  <a:moveTo>
                    <a:pt x="113" y="31"/>
                  </a:moveTo>
                  <a:cubicBezTo>
                    <a:pt x="111" y="24"/>
                    <a:pt x="105" y="18"/>
                    <a:pt x="95" y="12"/>
                  </a:cubicBezTo>
                  <a:cubicBezTo>
                    <a:pt x="86" y="6"/>
                    <a:pt x="75" y="3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48" y="0"/>
                    <a:pt x="43" y="1"/>
                    <a:pt x="42" y="2"/>
                  </a:cubicBezTo>
                  <a:cubicBezTo>
                    <a:pt x="37" y="3"/>
                    <a:pt x="27" y="7"/>
                    <a:pt x="18" y="12"/>
                  </a:cubicBezTo>
                  <a:cubicBezTo>
                    <a:pt x="8" y="18"/>
                    <a:pt x="2" y="24"/>
                    <a:pt x="0" y="31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2" y="36"/>
                    <a:pt x="10" y="48"/>
                    <a:pt x="58" y="48"/>
                  </a:cubicBezTo>
                  <a:cubicBezTo>
                    <a:pt x="86" y="48"/>
                    <a:pt x="104" y="45"/>
                    <a:pt x="110" y="38"/>
                  </a:cubicBezTo>
                  <a:cubicBezTo>
                    <a:pt x="113" y="35"/>
                    <a:pt x="113" y="32"/>
                    <a:pt x="113" y="32"/>
                  </a:cubicBezTo>
                  <a:cubicBezTo>
                    <a:pt x="113" y="31"/>
                    <a:pt x="113" y="31"/>
                    <a:pt x="113" y="31"/>
                  </a:cubicBezTo>
                  <a:close/>
                  <a:moveTo>
                    <a:pt x="58" y="40"/>
                  </a:moveTo>
                  <a:cubicBezTo>
                    <a:pt x="24" y="40"/>
                    <a:pt x="13" y="34"/>
                    <a:pt x="9" y="31"/>
                  </a:cubicBezTo>
                  <a:cubicBezTo>
                    <a:pt x="11" y="28"/>
                    <a:pt x="14" y="24"/>
                    <a:pt x="22" y="19"/>
                  </a:cubicBezTo>
                  <a:cubicBezTo>
                    <a:pt x="31" y="14"/>
                    <a:pt x="41" y="10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8" y="9"/>
                    <a:pt x="55" y="9"/>
                  </a:cubicBezTo>
                  <a:cubicBezTo>
                    <a:pt x="59" y="9"/>
                    <a:pt x="64" y="9"/>
                    <a:pt x="69" y="10"/>
                  </a:cubicBezTo>
                  <a:cubicBezTo>
                    <a:pt x="72" y="11"/>
                    <a:pt x="82" y="14"/>
                    <a:pt x="90" y="19"/>
                  </a:cubicBezTo>
                  <a:cubicBezTo>
                    <a:pt x="99" y="25"/>
                    <a:pt x="103" y="29"/>
                    <a:pt x="104" y="32"/>
                  </a:cubicBezTo>
                  <a:cubicBezTo>
                    <a:pt x="102" y="34"/>
                    <a:pt x="94" y="40"/>
                    <a:pt x="58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4" name="Freeform 23"/>
            <p:cNvSpPr>
              <a:spLocks noEditPoints="1"/>
            </p:cNvSpPr>
            <p:nvPr/>
          </p:nvSpPr>
          <p:spPr bwMode="auto">
            <a:xfrm>
              <a:off x="5450971" y="3263867"/>
              <a:ext cx="298027" cy="305295"/>
            </a:xfrm>
            <a:custGeom>
              <a:avLst/>
              <a:gdLst>
                <a:gd name="T0" fmla="*/ 0 w 52"/>
                <a:gd name="T1" fmla="*/ 26 h 53"/>
                <a:gd name="T2" fmla="*/ 26 w 52"/>
                <a:gd name="T3" fmla="*/ 53 h 53"/>
                <a:gd name="T4" fmla="*/ 52 w 52"/>
                <a:gd name="T5" fmla="*/ 26 h 53"/>
                <a:gd name="T6" fmla="*/ 26 w 52"/>
                <a:gd name="T7" fmla="*/ 0 h 53"/>
                <a:gd name="T8" fmla="*/ 0 w 52"/>
                <a:gd name="T9" fmla="*/ 26 h 53"/>
                <a:gd name="T10" fmla="*/ 26 w 52"/>
                <a:gd name="T11" fmla="*/ 9 h 53"/>
                <a:gd name="T12" fmla="*/ 44 w 52"/>
                <a:gd name="T13" fmla="*/ 26 h 53"/>
                <a:gd name="T14" fmla="*/ 26 w 52"/>
                <a:gd name="T15" fmla="*/ 44 h 53"/>
                <a:gd name="T16" fmla="*/ 9 w 52"/>
                <a:gd name="T17" fmla="*/ 26 h 53"/>
                <a:gd name="T18" fmla="*/ 26 w 52"/>
                <a:gd name="T19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0" y="26"/>
                  </a:move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2" y="41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  <a:moveTo>
                    <a:pt x="26" y="9"/>
                  </a:moveTo>
                  <a:cubicBezTo>
                    <a:pt x="36" y="9"/>
                    <a:pt x="44" y="17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ubicBezTo>
                    <a:pt x="17" y="44"/>
                    <a:pt x="9" y="36"/>
                    <a:pt x="9" y="26"/>
                  </a:cubicBezTo>
                  <a:cubicBezTo>
                    <a:pt x="9" y="17"/>
                    <a:pt x="17" y="9"/>
                    <a:pt x="26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auto">
            <a:xfrm>
              <a:off x="5076621" y="3229341"/>
              <a:ext cx="408879" cy="461578"/>
            </a:xfrm>
            <a:custGeom>
              <a:avLst/>
              <a:gdLst>
                <a:gd name="T0" fmla="*/ 69 w 71"/>
                <a:gd name="T1" fmla="*/ 53 h 80"/>
                <a:gd name="T2" fmla="*/ 46 w 71"/>
                <a:gd name="T3" fmla="*/ 43 h 80"/>
                <a:gd name="T4" fmla="*/ 38 w 71"/>
                <a:gd name="T5" fmla="*/ 42 h 80"/>
                <a:gd name="T6" fmla="*/ 56 w 71"/>
                <a:gd name="T7" fmla="*/ 21 h 80"/>
                <a:gd name="T8" fmla="*/ 36 w 71"/>
                <a:gd name="T9" fmla="*/ 0 h 80"/>
                <a:gd name="T10" fmla="*/ 15 w 71"/>
                <a:gd name="T11" fmla="*/ 21 h 80"/>
                <a:gd name="T12" fmla="*/ 33 w 71"/>
                <a:gd name="T13" fmla="*/ 42 h 80"/>
                <a:gd name="T14" fmla="*/ 25 w 71"/>
                <a:gd name="T15" fmla="*/ 43 h 80"/>
                <a:gd name="T16" fmla="*/ 6 w 71"/>
                <a:gd name="T17" fmla="*/ 51 h 80"/>
                <a:gd name="T18" fmla="*/ 0 w 71"/>
                <a:gd name="T19" fmla="*/ 55 h 80"/>
                <a:gd name="T20" fmla="*/ 0 w 71"/>
                <a:gd name="T21" fmla="*/ 74 h 80"/>
                <a:gd name="T22" fmla="*/ 38 w 71"/>
                <a:gd name="T23" fmla="*/ 80 h 80"/>
                <a:gd name="T24" fmla="*/ 42 w 71"/>
                <a:gd name="T25" fmla="*/ 76 h 80"/>
                <a:gd name="T26" fmla="*/ 38 w 71"/>
                <a:gd name="T27" fmla="*/ 71 h 80"/>
                <a:gd name="T28" fmla="*/ 2 w 71"/>
                <a:gd name="T29" fmla="*/ 66 h 80"/>
                <a:gd name="T30" fmla="*/ 11 w 71"/>
                <a:gd name="T31" fmla="*/ 58 h 80"/>
                <a:gd name="T32" fmla="*/ 26 w 71"/>
                <a:gd name="T33" fmla="*/ 51 h 80"/>
                <a:gd name="T34" fmla="*/ 27 w 71"/>
                <a:gd name="T35" fmla="*/ 51 h 80"/>
                <a:gd name="T36" fmla="*/ 45 w 71"/>
                <a:gd name="T37" fmla="*/ 51 h 80"/>
                <a:gd name="T38" fmla="*/ 64 w 71"/>
                <a:gd name="T39" fmla="*/ 60 h 80"/>
                <a:gd name="T40" fmla="*/ 70 w 71"/>
                <a:gd name="T41" fmla="*/ 59 h 80"/>
                <a:gd name="T42" fmla="*/ 69 w 71"/>
                <a:gd name="T43" fmla="*/ 53 h 80"/>
                <a:gd name="T44" fmla="*/ 23 w 71"/>
                <a:gd name="T45" fmla="*/ 21 h 80"/>
                <a:gd name="T46" fmla="*/ 36 w 71"/>
                <a:gd name="T47" fmla="*/ 9 h 80"/>
                <a:gd name="T48" fmla="*/ 48 w 71"/>
                <a:gd name="T49" fmla="*/ 21 h 80"/>
                <a:gd name="T50" fmla="*/ 36 w 71"/>
                <a:gd name="T51" fmla="*/ 33 h 80"/>
                <a:gd name="T52" fmla="*/ 23 w 71"/>
                <a:gd name="T53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80">
                  <a:moveTo>
                    <a:pt x="69" y="53"/>
                  </a:moveTo>
                  <a:cubicBezTo>
                    <a:pt x="61" y="48"/>
                    <a:pt x="50" y="43"/>
                    <a:pt x="46" y="43"/>
                  </a:cubicBezTo>
                  <a:cubicBezTo>
                    <a:pt x="43" y="42"/>
                    <a:pt x="40" y="42"/>
                    <a:pt x="38" y="42"/>
                  </a:cubicBezTo>
                  <a:cubicBezTo>
                    <a:pt x="48" y="41"/>
                    <a:pt x="56" y="32"/>
                    <a:pt x="56" y="21"/>
                  </a:cubicBezTo>
                  <a:cubicBezTo>
                    <a:pt x="56" y="10"/>
                    <a:pt x="47" y="0"/>
                    <a:pt x="36" y="0"/>
                  </a:cubicBezTo>
                  <a:cubicBezTo>
                    <a:pt x="24" y="0"/>
                    <a:pt x="15" y="10"/>
                    <a:pt x="15" y="21"/>
                  </a:cubicBezTo>
                  <a:cubicBezTo>
                    <a:pt x="15" y="32"/>
                    <a:pt x="23" y="40"/>
                    <a:pt x="33" y="42"/>
                  </a:cubicBezTo>
                  <a:cubicBezTo>
                    <a:pt x="29" y="42"/>
                    <a:pt x="26" y="42"/>
                    <a:pt x="25" y="43"/>
                  </a:cubicBezTo>
                  <a:cubicBezTo>
                    <a:pt x="21" y="43"/>
                    <a:pt x="13" y="47"/>
                    <a:pt x="6" y="51"/>
                  </a:cubicBezTo>
                  <a:cubicBezTo>
                    <a:pt x="4" y="52"/>
                    <a:pt x="1" y="54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" y="77"/>
                    <a:pt x="17" y="80"/>
                    <a:pt x="38" y="80"/>
                  </a:cubicBezTo>
                  <a:cubicBezTo>
                    <a:pt x="40" y="80"/>
                    <a:pt x="42" y="78"/>
                    <a:pt x="42" y="76"/>
                  </a:cubicBezTo>
                  <a:cubicBezTo>
                    <a:pt x="42" y="73"/>
                    <a:pt x="40" y="71"/>
                    <a:pt x="38" y="71"/>
                  </a:cubicBezTo>
                  <a:cubicBezTo>
                    <a:pt x="14" y="71"/>
                    <a:pt x="5" y="68"/>
                    <a:pt x="2" y="66"/>
                  </a:cubicBezTo>
                  <a:cubicBezTo>
                    <a:pt x="3" y="64"/>
                    <a:pt x="5" y="61"/>
                    <a:pt x="11" y="58"/>
                  </a:cubicBezTo>
                  <a:cubicBezTo>
                    <a:pt x="17" y="54"/>
                    <a:pt x="24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33" y="49"/>
                    <a:pt x="45" y="51"/>
                  </a:cubicBezTo>
                  <a:cubicBezTo>
                    <a:pt x="47" y="51"/>
                    <a:pt x="57" y="55"/>
                    <a:pt x="64" y="60"/>
                  </a:cubicBezTo>
                  <a:cubicBezTo>
                    <a:pt x="66" y="61"/>
                    <a:pt x="69" y="61"/>
                    <a:pt x="70" y="59"/>
                  </a:cubicBezTo>
                  <a:cubicBezTo>
                    <a:pt x="71" y="57"/>
                    <a:pt x="71" y="54"/>
                    <a:pt x="69" y="53"/>
                  </a:cubicBezTo>
                  <a:close/>
                  <a:moveTo>
                    <a:pt x="23" y="21"/>
                  </a:moveTo>
                  <a:cubicBezTo>
                    <a:pt x="23" y="14"/>
                    <a:pt x="29" y="9"/>
                    <a:pt x="36" y="9"/>
                  </a:cubicBezTo>
                  <a:cubicBezTo>
                    <a:pt x="42" y="9"/>
                    <a:pt x="48" y="14"/>
                    <a:pt x="48" y="21"/>
                  </a:cubicBezTo>
                  <a:cubicBezTo>
                    <a:pt x="48" y="28"/>
                    <a:pt x="42" y="33"/>
                    <a:pt x="36" y="33"/>
                  </a:cubicBezTo>
                  <a:cubicBezTo>
                    <a:pt x="29" y="33"/>
                    <a:pt x="23" y="28"/>
                    <a:pt x="23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>
              <a:spLocks noEditPoints="1"/>
            </p:cNvSpPr>
            <p:nvPr/>
          </p:nvSpPr>
          <p:spPr bwMode="auto">
            <a:xfrm>
              <a:off x="5738096" y="3229341"/>
              <a:ext cx="425234" cy="461578"/>
            </a:xfrm>
            <a:custGeom>
              <a:avLst/>
              <a:gdLst>
                <a:gd name="T0" fmla="*/ 60 w 74"/>
                <a:gd name="T1" fmla="*/ 51 h 80"/>
                <a:gd name="T2" fmla="*/ 42 w 74"/>
                <a:gd name="T3" fmla="*/ 43 h 80"/>
                <a:gd name="T4" fmla="*/ 33 w 74"/>
                <a:gd name="T5" fmla="*/ 42 h 80"/>
                <a:gd name="T6" fmla="*/ 51 w 74"/>
                <a:gd name="T7" fmla="*/ 21 h 80"/>
                <a:gd name="T8" fmla="*/ 31 w 74"/>
                <a:gd name="T9" fmla="*/ 0 h 80"/>
                <a:gd name="T10" fmla="*/ 10 w 74"/>
                <a:gd name="T11" fmla="*/ 21 h 80"/>
                <a:gd name="T12" fmla="*/ 28 w 74"/>
                <a:gd name="T13" fmla="*/ 42 h 80"/>
                <a:gd name="T14" fmla="*/ 20 w 74"/>
                <a:gd name="T15" fmla="*/ 43 h 80"/>
                <a:gd name="T16" fmla="*/ 2 w 74"/>
                <a:gd name="T17" fmla="*/ 50 h 80"/>
                <a:gd name="T18" fmla="*/ 1 w 74"/>
                <a:gd name="T19" fmla="*/ 56 h 80"/>
                <a:gd name="T20" fmla="*/ 7 w 74"/>
                <a:gd name="T21" fmla="*/ 57 h 80"/>
                <a:gd name="T22" fmla="*/ 21 w 74"/>
                <a:gd name="T23" fmla="*/ 51 h 80"/>
                <a:gd name="T24" fmla="*/ 39 w 74"/>
                <a:gd name="T25" fmla="*/ 51 h 80"/>
                <a:gd name="T26" fmla="*/ 40 w 74"/>
                <a:gd name="T27" fmla="*/ 51 h 80"/>
                <a:gd name="T28" fmla="*/ 56 w 74"/>
                <a:gd name="T29" fmla="*/ 58 h 80"/>
                <a:gd name="T30" fmla="*/ 65 w 74"/>
                <a:gd name="T31" fmla="*/ 66 h 80"/>
                <a:gd name="T32" fmla="*/ 35 w 74"/>
                <a:gd name="T33" fmla="*/ 71 h 80"/>
                <a:gd name="T34" fmla="*/ 31 w 74"/>
                <a:gd name="T35" fmla="*/ 76 h 80"/>
                <a:gd name="T36" fmla="*/ 35 w 74"/>
                <a:gd name="T37" fmla="*/ 80 h 80"/>
                <a:gd name="T38" fmla="*/ 35 w 74"/>
                <a:gd name="T39" fmla="*/ 80 h 80"/>
                <a:gd name="T40" fmla="*/ 74 w 74"/>
                <a:gd name="T41" fmla="*/ 68 h 80"/>
                <a:gd name="T42" fmla="*/ 74 w 74"/>
                <a:gd name="T43" fmla="*/ 65 h 80"/>
                <a:gd name="T44" fmla="*/ 60 w 74"/>
                <a:gd name="T45" fmla="*/ 51 h 80"/>
                <a:gd name="T46" fmla="*/ 18 w 74"/>
                <a:gd name="T47" fmla="*/ 21 h 80"/>
                <a:gd name="T48" fmla="*/ 31 w 74"/>
                <a:gd name="T49" fmla="*/ 9 h 80"/>
                <a:gd name="T50" fmla="*/ 43 w 74"/>
                <a:gd name="T51" fmla="*/ 21 h 80"/>
                <a:gd name="T52" fmla="*/ 31 w 74"/>
                <a:gd name="T53" fmla="*/ 33 h 80"/>
                <a:gd name="T54" fmla="*/ 18 w 74"/>
                <a:gd name="T55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80">
                  <a:moveTo>
                    <a:pt x="60" y="51"/>
                  </a:moveTo>
                  <a:cubicBezTo>
                    <a:pt x="53" y="47"/>
                    <a:pt x="45" y="43"/>
                    <a:pt x="42" y="43"/>
                  </a:cubicBezTo>
                  <a:cubicBezTo>
                    <a:pt x="40" y="42"/>
                    <a:pt x="38" y="42"/>
                    <a:pt x="33" y="42"/>
                  </a:cubicBezTo>
                  <a:cubicBezTo>
                    <a:pt x="43" y="40"/>
                    <a:pt x="51" y="32"/>
                    <a:pt x="51" y="21"/>
                  </a:cubicBezTo>
                  <a:cubicBezTo>
                    <a:pt x="51" y="10"/>
                    <a:pt x="42" y="0"/>
                    <a:pt x="31" y="0"/>
                  </a:cubicBezTo>
                  <a:cubicBezTo>
                    <a:pt x="19" y="0"/>
                    <a:pt x="10" y="10"/>
                    <a:pt x="10" y="21"/>
                  </a:cubicBezTo>
                  <a:cubicBezTo>
                    <a:pt x="10" y="32"/>
                    <a:pt x="18" y="41"/>
                    <a:pt x="28" y="42"/>
                  </a:cubicBezTo>
                  <a:cubicBezTo>
                    <a:pt x="26" y="42"/>
                    <a:pt x="23" y="42"/>
                    <a:pt x="20" y="43"/>
                  </a:cubicBezTo>
                  <a:cubicBezTo>
                    <a:pt x="17" y="43"/>
                    <a:pt x="10" y="46"/>
                    <a:pt x="2" y="50"/>
                  </a:cubicBezTo>
                  <a:cubicBezTo>
                    <a:pt x="0" y="51"/>
                    <a:pt x="0" y="54"/>
                    <a:pt x="1" y="56"/>
                  </a:cubicBezTo>
                  <a:cubicBezTo>
                    <a:pt x="2" y="58"/>
                    <a:pt x="5" y="59"/>
                    <a:pt x="7" y="57"/>
                  </a:cubicBezTo>
                  <a:cubicBezTo>
                    <a:pt x="13" y="54"/>
                    <a:pt x="19" y="51"/>
                    <a:pt x="21" y="51"/>
                  </a:cubicBezTo>
                  <a:cubicBezTo>
                    <a:pt x="33" y="49"/>
                    <a:pt x="39" y="51"/>
                    <a:pt x="39" y="51"/>
                  </a:cubicBezTo>
                  <a:cubicBezTo>
                    <a:pt x="39" y="51"/>
                    <a:pt x="40" y="51"/>
                    <a:pt x="40" y="51"/>
                  </a:cubicBezTo>
                  <a:cubicBezTo>
                    <a:pt x="42" y="51"/>
                    <a:pt x="49" y="54"/>
                    <a:pt x="56" y="58"/>
                  </a:cubicBezTo>
                  <a:cubicBezTo>
                    <a:pt x="61" y="61"/>
                    <a:pt x="64" y="64"/>
                    <a:pt x="65" y="66"/>
                  </a:cubicBezTo>
                  <a:cubicBezTo>
                    <a:pt x="62" y="67"/>
                    <a:pt x="55" y="71"/>
                    <a:pt x="35" y="71"/>
                  </a:cubicBezTo>
                  <a:cubicBezTo>
                    <a:pt x="32" y="71"/>
                    <a:pt x="31" y="73"/>
                    <a:pt x="31" y="76"/>
                  </a:cubicBezTo>
                  <a:cubicBezTo>
                    <a:pt x="31" y="78"/>
                    <a:pt x="32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68" y="79"/>
                    <a:pt x="73" y="70"/>
                    <a:pt x="74" y="68"/>
                  </a:cubicBezTo>
                  <a:cubicBezTo>
                    <a:pt x="74" y="67"/>
                    <a:pt x="74" y="66"/>
                    <a:pt x="74" y="65"/>
                  </a:cubicBezTo>
                  <a:cubicBezTo>
                    <a:pt x="72" y="60"/>
                    <a:pt x="68" y="55"/>
                    <a:pt x="60" y="51"/>
                  </a:cubicBezTo>
                  <a:close/>
                  <a:moveTo>
                    <a:pt x="18" y="21"/>
                  </a:moveTo>
                  <a:cubicBezTo>
                    <a:pt x="18" y="14"/>
                    <a:pt x="24" y="9"/>
                    <a:pt x="31" y="9"/>
                  </a:cubicBezTo>
                  <a:cubicBezTo>
                    <a:pt x="37" y="9"/>
                    <a:pt x="43" y="14"/>
                    <a:pt x="43" y="21"/>
                  </a:cubicBezTo>
                  <a:cubicBezTo>
                    <a:pt x="43" y="28"/>
                    <a:pt x="37" y="33"/>
                    <a:pt x="31" y="33"/>
                  </a:cubicBezTo>
                  <a:cubicBezTo>
                    <a:pt x="24" y="33"/>
                    <a:pt x="18" y="28"/>
                    <a:pt x="1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6325263" y="2118575"/>
            <a:ext cx="1762683" cy="1762683"/>
            <a:chOff x="7254587" y="2605210"/>
            <a:chExt cx="1376915" cy="1376915"/>
          </a:xfrm>
        </p:grpSpPr>
        <p:sp>
          <p:nvSpPr>
            <p:cNvPr id="18" name="矩形 17"/>
            <p:cNvSpPr/>
            <p:nvPr/>
          </p:nvSpPr>
          <p:spPr>
            <a:xfrm>
              <a:off x="7254587" y="2605210"/>
              <a:ext cx="1376915" cy="1376915"/>
            </a:xfrm>
            <a:prstGeom prst="rect">
              <a:avLst/>
            </a:prstGeom>
            <a:solidFill>
              <a:srgbClr val="A1A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254587" y="2789568"/>
              <a:ext cx="1090344" cy="1010387"/>
              <a:chOff x="7255368" y="2789568"/>
              <a:chExt cx="1090344" cy="1010387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7255368" y="3547358"/>
                <a:ext cx="556074" cy="67239"/>
              </a:xfrm>
              <a:custGeom>
                <a:avLst/>
                <a:gdLst>
                  <a:gd name="T0" fmla="*/ 75 w 75"/>
                  <a:gd name="T1" fmla="*/ 9 h 9"/>
                  <a:gd name="T2" fmla="*/ 75 w 75"/>
                  <a:gd name="T3" fmla="*/ 1 h 9"/>
                  <a:gd name="T4" fmla="*/ 7 w 75"/>
                  <a:gd name="T5" fmla="*/ 1 h 9"/>
                  <a:gd name="T6" fmla="*/ 0 w 75"/>
                  <a:gd name="T7" fmla="*/ 0 h 9"/>
                  <a:gd name="T8" fmla="*/ 0 w 75"/>
                  <a:gd name="T9" fmla="*/ 7 h 9"/>
                  <a:gd name="T10" fmla="*/ 7 w 75"/>
                  <a:gd name="T11" fmla="*/ 9 h 9"/>
                  <a:gd name="T12" fmla="*/ 75 w 7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">
                    <a:moveTo>
                      <a:pt x="75" y="9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4" y="9"/>
                      <a:pt x="7" y="9"/>
                    </a:cubicBezTo>
                    <a:lnTo>
                      <a:pt x="75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7582471" y="3027628"/>
                <a:ext cx="318017" cy="356178"/>
              </a:xfrm>
              <a:custGeom>
                <a:avLst/>
                <a:gdLst>
                  <a:gd name="T0" fmla="*/ 43 w 43"/>
                  <a:gd name="T1" fmla="*/ 23 h 48"/>
                  <a:gd name="T2" fmla="*/ 43 w 43"/>
                  <a:gd name="T3" fmla="*/ 22 h 48"/>
                  <a:gd name="T4" fmla="*/ 43 w 43"/>
                  <a:gd name="T5" fmla="*/ 22 h 48"/>
                  <a:gd name="T6" fmla="*/ 42 w 43"/>
                  <a:gd name="T7" fmla="*/ 22 h 48"/>
                  <a:gd name="T8" fmla="*/ 42 w 43"/>
                  <a:gd name="T9" fmla="*/ 21 h 48"/>
                  <a:gd name="T10" fmla="*/ 42 w 43"/>
                  <a:gd name="T11" fmla="*/ 21 h 48"/>
                  <a:gd name="T12" fmla="*/ 5 w 43"/>
                  <a:gd name="T13" fmla="*/ 0 h 48"/>
                  <a:gd name="T14" fmla="*/ 5 w 43"/>
                  <a:gd name="T15" fmla="*/ 0 h 48"/>
                  <a:gd name="T16" fmla="*/ 4 w 43"/>
                  <a:gd name="T17" fmla="*/ 0 h 48"/>
                  <a:gd name="T18" fmla="*/ 3 w 43"/>
                  <a:gd name="T19" fmla="*/ 0 h 48"/>
                  <a:gd name="T20" fmla="*/ 3 w 43"/>
                  <a:gd name="T21" fmla="*/ 0 h 48"/>
                  <a:gd name="T22" fmla="*/ 3 w 43"/>
                  <a:gd name="T23" fmla="*/ 0 h 48"/>
                  <a:gd name="T24" fmla="*/ 2 w 43"/>
                  <a:gd name="T25" fmla="*/ 0 h 48"/>
                  <a:gd name="T26" fmla="*/ 1 w 43"/>
                  <a:gd name="T27" fmla="*/ 0 h 48"/>
                  <a:gd name="T28" fmla="*/ 1 w 43"/>
                  <a:gd name="T29" fmla="*/ 1 h 48"/>
                  <a:gd name="T30" fmla="*/ 0 w 43"/>
                  <a:gd name="T31" fmla="*/ 1 h 48"/>
                  <a:gd name="T32" fmla="*/ 0 w 43"/>
                  <a:gd name="T33" fmla="*/ 2 h 48"/>
                  <a:gd name="T34" fmla="*/ 0 w 43"/>
                  <a:gd name="T35" fmla="*/ 2 h 48"/>
                  <a:gd name="T36" fmla="*/ 0 w 43"/>
                  <a:gd name="T37" fmla="*/ 2 h 48"/>
                  <a:gd name="T38" fmla="*/ 0 w 43"/>
                  <a:gd name="T39" fmla="*/ 3 h 48"/>
                  <a:gd name="T40" fmla="*/ 0 w 43"/>
                  <a:gd name="T41" fmla="*/ 3 h 48"/>
                  <a:gd name="T42" fmla="*/ 0 w 43"/>
                  <a:gd name="T43" fmla="*/ 45 h 48"/>
                  <a:gd name="T44" fmla="*/ 0 w 43"/>
                  <a:gd name="T45" fmla="*/ 45 h 48"/>
                  <a:gd name="T46" fmla="*/ 0 w 43"/>
                  <a:gd name="T47" fmla="*/ 46 h 48"/>
                  <a:gd name="T48" fmla="*/ 0 w 43"/>
                  <a:gd name="T49" fmla="*/ 46 h 48"/>
                  <a:gd name="T50" fmla="*/ 0 w 43"/>
                  <a:gd name="T51" fmla="*/ 47 h 48"/>
                  <a:gd name="T52" fmla="*/ 2 w 43"/>
                  <a:gd name="T53" fmla="*/ 48 h 48"/>
                  <a:gd name="T54" fmla="*/ 2 w 43"/>
                  <a:gd name="T55" fmla="*/ 48 h 48"/>
                  <a:gd name="T56" fmla="*/ 3 w 43"/>
                  <a:gd name="T57" fmla="*/ 48 h 48"/>
                  <a:gd name="T58" fmla="*/ 3 w 43"/>
                  <a:gd name="T59" fmla="*/ 48 h 48"/>
                  <a:gd name="T60" fmla="*/ 3 w 43"/>
                  <a:gd name="T61" fmla="*/ 48 h 48"/>
                  <a:gd name="T62" fmla="*/ 3 w 43"/>
                  <a:gd name="T63" fmla="*/ 48 h 48"/>
                  <a:gd name="T64" fmla="*/ 4 w 43"/>
                  <a:gd name="T65" fmla="*/ 48 h 48"/>
                  <a:gd name="T66" fmla="*/ 5 w 43"/>
                  <a:gd name="T67" fmla="*/ 48 h 48"/>
                  <a:gd name="T68" fmla="*/ 5 w 43"/>
                  <a:gd name="T69" fmla="*/ 48 h 48"/>
                  <a:gd name="T70" fmla="*/ 42 w 43"/>
                  <a:gd name="T71" fmla="*/ 27 h 48"/>
                  <a:gd name="T72" fmla="*/ 42 w 43"/>
                  <a:gd name="T73" fmla="*/ 27 h 48"/>
                  <a:gd name="T74" fmla="*/ 43 w 43"/>
                  <a:gd name="T75" fmla="*/ 26 h 48"/>
                  <a:gd name="T76" fmla="*/ 43 w 43"/>
                  <a:gd name="T77" fmla="*/ 26 h 48"/>
                  <a:gd name="T78" fmla="*/ 43 w 43"/>
                  <a:gd name="T79" fmla="*/ 26 h 48"/>
                  <a:gd name="T80" fmla="*/ 43 w 43"/>
                  <a:gd name="T81" fmla="*/ 25 h 48"/>
                  <a:gd name="T82" fmla="*/ 43 w 43"/>
                  <a:gd name="T83" fmla="*/ 25 h 48"/>
                  <a:gd name="T84" fmla="*/ 43 w 43"/>
                  <a:gd name="T85" fmla="*/ 24 h 48"/>
                  <a:gd name="T86" fmla="*/ 43 w 43"/>
                  <a:gd name="T87" fmla="*/ 23 h 48"/>
                  <a:gd name="T88" fmla="*/ 43 w 43"/>
                  <a:gd name="T89" fmla="*/ 23 h 48"/>
                  <a:gd name="T90" fmla="*/ 7 w 43"/>
                  <a:gd name="T91" fmla="*/ 39 h 48"/>
                  <a:gd name="T92" fmla="*/ 7 w 43"/>
                  <a:gd name="T93" fmla="*/ 9 h 48"/>
                  <a:gd name="T94" fmla="*/ 33 w 43"/>
                  <a:gd name="T95" fmla="*/ 24 h 48"/>
                  <a:gd name="T96" fmla="*/ 7 w 43"/>
                  <a:gd name="T97" fmla="*/ 3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8">
                    <a:moveTo>
                      <a:pt x="43" y="23"/>
                    </a:moveTo>
                    <a:cubicBezTo>
                      <a:pt x="43" y="23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2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7"/>
                    </a:cubicBezTo>
                    <a:cubicBezTo>
                      <a:pt x="1" y="47"/>
                      <a:pt x="1" y="48"/>
                      <a:pt x="2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lose/>
                    <a:moveTo>
                      <a:pt x="7" y="3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33" y="24"/>
                      <a:pt x="33" y="24"/>
                      <a:pt x="33" y="24"/>
                    </a:cubicBezTo>
                    <a:lnTo>
                      <a:pt x="7" y="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7277177" y="3739985"/>
                <a:ext cx="928609" cy="59970"/>
              </a:xfrm>
              <a:custGeom>
                <a:avLst/>
                <a:gdLst>
                  <a:gd name="T0" fmla="*/ 121 w 125"/>
                  <a:gd name="T1" fmla="*/ 0 h 8"/>
                  <a:gd name="T2" fmla="*/ 4 w 125"/>
                  <a:gd name="T3" fmla="*/ 0 h 8"/>
                  <a:gd name="T4" fmla="*/ 0 w 125"/>
                  <a:gd name="T5" fmla="*/ 4 h 8"/>
                  <a:gd name="T6" fmla="*/ 4 w 125"/>
                  <a:gd name="T7" fmla="*/ 8 h 8"/>
                  <a:gd name="T8" fmla="*/ 121 w 125"/>
                  <a:gd name="T9" fmla="*/ 8 h 8"/>
                  <a:gd name="T10" fmla="*/ 125 w 125"/>
                  <a:gd name="T11" fmla="*/ 4 h 8"/>
                  <a:gd name="T12" fmla="*/ 121 w 12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8">
                    <a:moveTo>
                      <a:pt x="1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3" y="8"/>
                      <a:pt x="125" y="6"/>
                      <a:pt x="125" y="4"/>
                    </a:cubicBezTo>
                    <a:cubicBezTo>
                      <a:pt x="125" y="2"/>
                      <a:pt x="123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7864145" y="3501926"/>
                <a:ext cx="154466" cy="163552"/>
              </a:xfrm>
              <a:custGeom>
                <a:avLst/>
                <a:gdLst>
                  <a:gd name="T0" fmla="*/ 28 w 85"/>
                  <a:gd name="T1" fmla="*/ 0 h 90"/>
                  <a:gd name="T2" fmla="*/ 28 w 85"/>
                  <a:gd name="T3" fmla="*/ 29 h 90"/>
                  <a:gd name="T4" fmla="*/ 0 w 85"/>
                  <a:gd name="T5" fmla="*/ 29 h 90"/>
                  <a:gd name="T6" fmla="*/ 0 w 85"/>
                  <a:gd name="T7" fmla="*/ 29 h 90"/>
                  <a:gd name="T8" fmla="*/ 0 w 85"/>
                  <a:gd name="T9" fmla="*/ 58 h 90"/>
                  <a:gd name="T10" fmla="*/ 0 w 85"/>
                  <a:gd name="T11" fmla="*/ 62 h 90"/>
                  <a:gd name="T12" fmla="*/ 28 w 85"/>
                  <a:gd name="T13" fmla="*/ 62 h 90"/>
                  <a:gd name="T14" fmla="*/ 28 w 85"/>
                  <a:gd name="T15" fmla="*/ 90 h 90"/>
                  <a:gd name="T16" fmla="*/ 57 w 85"/>
                  <a:gd name="T17" fmla="*/ 90 h 90"/>
                  <a:gd name="T18" fmla="*/ 57 w 85"/>
                  <a:gd name="T19" fmla="*/ 62 h 90"/>
                  <a:gd name="T20" fmla="*/ 85 w 85"/>
                  <a:gd name="T21" fmla="*/ 62 h 90"/>
                  <a:gd name="T22" fmla="*/ 85 w 85"/>
                  <a:gd name="T23" fmla="*/ 58 h 90"/>
                  <a:gd name="T24" fmla="*/ 85 w 85"/>
                  <a:gd name="T25" fmla="*/ 29 h 90"/>
                  <a:gd name="T26" fmla="*/ 85 w 85"/>
                  <a:gd name="T27" fmla="*/ 29 h 90"/>
                  <a:gd name="T28" fmla="*/ 57 w 85"/>
                  <a:gd name="T29" fmla="*/ 29 h 90"/>
                  <a:gd name="T30" fmla="*/ 57 w 85"/>
                  <a:gd name="T31" fmla="*/ 0 h 90"/>
                  <a:gd name="T32" fmla="*/ 28 w 85"/>
                  <a:gd name="T3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90">
                    <a:moveTo>
                      <a:pt x="28" y="0"/>
                    </a:moveTo>
                    <a:lnTo>
                      <a:pt x="28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28" y="62"/>
                    </a:lnTo>
                    <a:lnTo>
                      <a:pt x="28" y="90"/>
                    </a:lnTo>
                    <a:lnTo>
                      <a:pt x="57" y="90"/>
                    </a:lnTo>
                    <a:lnTo>
                      <a:pt x="57" y="62"/>
                    </a:lnTo>
                    <a:lnTo>
                      <a:pt x="85" y="62"/>
                    </a:lnTo>
                    <a:lnTo>
                      <a:pt x="85" y="58"/>
                    </a:lnTo>
                    <a:lnTo>
                      <a:pt x="85" y="29"/>
                    </a:lnTo>
                    <a:lnTo>
                      <a:pt x="85" y="29"/>
                    </a:lnTo>
                    <a:lnTo>
                      <a:pt x="57" y="29"/>
                    </a:lnTo>
                    <a:lnTo>
                      <a:pt x="57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7255368" y="2789568"/>
                <a:ext cx="1090344" cy="825027"/>
              </a:xfrm>
              <a:custGeom>
                <a:avLst/>
                <a:gdLst>
                  <a:gd name="T0" fmla="*/ 125 w 147"/>
                  <a:gd name="T1" fmla="*/ 0 h 111"/>
                  <a:gd name="T2" fmla="*/ 125 w 147"/>
                  <a:gd name="T3" fmla="*/ 0 h 111"/>
                  <a:gd name="T4" fmla="*/ 7 w 147"/>
                  <a:gd name="T5" fmla="*/ 0 h 111"/>
                  <a:gd name="T6" fmla="*/ 0 w 147"/>
                  <a:gd name="T7" fmla="*/ 1 h 111"/>
                  <a:gd name="T8" fmla="*/ 0 w 147"/>
                  <a:gd name="T9" fmla="*/ 9 h 111"/>
                  <a:gd name="T10" fmla="*/ 7 w 147"/>
                  <a:gd name="T11" fmla="*/ 7 h 111"/>
                  <a:gd name="T12" fmla="*/ 124 w 147"/>
                  <a:gd name="T13" fmla="*/ 7 h 111"/>
                  <a:gd name="T14" fmla="*/ 140 w 147"/>
                  <a:gd name="T15" fmla="*/ 23 h 111"/>
                  <a:gd name="T16" fmla="*/ 140 w 147"/>
                  <a:gd name="T17" fmla="*/ 88 h 111"/>
                  <a:gd name="T18" fmla="*/ 124 w 147"/>
                  <a:gd name="T19" fmla="*/ 103 h 111"/>
                  <a:gd name="T20" fmla="*/ 111 w 147"/>
                  <a:gd name="T21" fmla="*/ 103 h 111"/>
                  <a:gd name="T22" fmla="*/ 111 w 147"/>
                  <a:gd name="T23" fmla="*/ 111 h 111"/>
                  <a:gd name="T24" fmla="*/ 125 w 147"/>
                  <a:gd name="T25" fmla="*/ 111 h 111"/>
                  <a:gd name="T26" fmla="*/ 125 w 147"/>
                  <a:gd name="T27" fmla="*/ 110 h 111"/>
                  <a:gd name="T28" fmla="*/ 147 w 147"/>
                  <a:gd name="T29" fmla="*/ 88 h 111"/>
                  <a:gd name="T30" fmla="*/ 147 w 147"/>
                  <a:gd name="T31" fmla="*/ 23 h 111"/>
                  <a:gd name="T32" fmla="*/ 125 w 147"/>
                  <a:gd name="T3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7" h="111">
                    <a:moveTo>
                      <a:pt x="125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8"/>
                      <a:pt x="4" y="7"/>
                      <a:pt x="7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33" y="7"/>
                      <a:pt x="140" y="14"/>
                      <a:pt x="140" y="23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40" y="96"/>
                      <a:pt x="133" y="103"/>
                      <a:pt x="124" y="103"/>
                    </a:cubicBezTo>
                    <a:cubicBezTo>
                      <a:pt x="111" y="103"/>
                      <a:pt x="111" y="103"/>
                      <a:pt x="111" y="103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37" y="110"/>
                      <a:pt x="147" y="100"/>
                      <a:pt x="147" y="88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11"/>
                      <a:pt x="137" y="1"/>
                      <a:pt x="1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 userDrawn="1"/>
        </p:nvGrpSpPr>
        <p:grpSpPr>
          <a:xfrm>
            <a:off x="756325" y="2112864"/>
            <a:ext cx="1762686" cy="1762683"/>
            <a:chOff x="1507108" y="2100648"/>
            <a:chExt cx="1627763" cy="1627761"/>
          </a:xfrm>
        </p:grpSpPr>
        <p:sp>
          <p:nvSpPr>
            <p:cNvPr id="26" name="矩形 25"/>
            <p:cNvSpPr/>
            <p:nvPr/>
          </p:nvSpPr>
          <p:spPr>
            <a:xfrm>
              <a:off x="1507110" y="2100648"/>
              <a:ext cx="1627761" cy="1627761"/>
            </a:xfrm>
            <a:prstGeom prst="rect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507108" y="2201164"/>
              <a:ext cx="1384865" cy="1466956"/>
              <a:chOff x="1550988" y="1668463"/>
              <a:chExt cx="615950" cy="652462"/>
            </a:xfrm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550988" y="1962150"/>
                <a:ext cx="585788" cy="358775"/>
              </a:xfrm>
              <a:custGeom>
                <a:avLst/>
                <a:gdLst>
                  <a:gd name="T0" fmla="*/ 62 w 153"/>
                  <a:gd name="T1" fmla="*/ 94 h 94"/>
                  <a:gd name="T2" fmla="*/ 69 w 153"/>
                  <a:gd name="T3" fmla="*/ 91 h 94"/>
                  <a:gd name="T4" fmla="*/ 139 w 153"/>
                  <a:gd name="T5" fmla="*/ 22 h 94"/>
                  <a:gd name="T6" fmla="*/ 153 w 153"/>
                  <a:gd name="T7" fmla="*/ 0 h 94"/>
                  <a:gd name="T8" fmla="*/ 145 w 153"/>
                  <a:gd name="T9" fmla="*/ 0 h 94"/>
                  <a:gd name="T10" fmla="*/ 134 w 153"/>
                  <a:gd name="T11" fmla="*/ 16 h 94"/>
                  <a:gd name="T12" fmla="*/ 64 w 153"/>
                  <a:gd name="T13" fmla="*/ 86 h 94"/>
                  <a:gd name="T14" fmla="*/ 62 w 153"/>
                  <a:gd name="T15" fmla="*/ 87 h 94"/>
                  <a:gd name="T16" fmla="*/ 59 w 153"/>
                  <a:gd name="T17" fmla="*/ 86 h 94"/>
                  <a:gd name="T18" fmla="*/ 0 w 153"/>
                  <a:gd name="T19" fmla="*/ 27 h 94"/>
                  <a:gd name="T20" fmla="*/ 0 w 153"/>
                  <a:gd name="T21" fmla="*/ 36 h 94"/>
                  <a:gd name="T22" fmla="*/ 54 w 153"/>
                  <a:gd name="T23" fmla="*/ 91 h 94"/>
                  <a:gd name="T24" fmla="*/ 62 w 153"/>
                  <a:gd name="T2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3" h="94">
                    <a:moveTo>
                      <a:pt x="62" y="94"/>
                    </a:moveTo>
                    <a:cubicBezTo>
                      <a:pt x="64" y="94"/>
                      <a:pt x="67" y="93"/>
                      <a:pt x="69" y="91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45" y="15"/>
                      <a:pt x="150" y="8"/>
                      <a:pt x="153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2" y="6"/>
                      <a:pt x="139" y="12"/>
                      <a:pt x="134" y="1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1" y="87"/>
                      <a:pt x="60" y="87"/>
                      <a:pt x="59" y="8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6" y="93"/>
                      <a:pt x="59" y="94"/>
                      <a:pt x="62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550988" y="1668463"/>
                <a:ext cx="588963" cy="160337"/>
              </a:xfrm>
              <a:custGeom>
                <a:avLst/>
                <a:gdLst>
                  <a:gd name="T0" fmla="*/ 139 w 154"/>
                  <a:gd name="T1" fmla="*/ 18 h 42"/>
                  <a:gd name="T2" fmla="*/ 114 w 154"/>
                  <a:gd name="T3" fmla="*/ 3 h 42"/>
                  <a:gd name="T4" fmla="*/ 83 w 154"/>
                  <a:gd name="T5" fmla="*/ 3 h 42"/>
                  <a:gd name="T6" fmla="*/ 62 w 154"/>
                  <a:gd name="T7" fmla="*/ 13 h 42"/>
                  <a:gd name="T8" fmla="*/ 40 w 154"/>
                  <a:gd name="T9" fmla="*/ 3 h 42"/>
                  <a:gd name="T10" fmla="*/ 9 w 154"/>
                  <a:gd name="T11" fmla="*/ 3 h 42"/>
                  <a:gd name="T12" fmla="*/ 0 w 154"/>
                  <a:gd name="T13" fmla="*/ 7 h 42"/>
                  <a:gd name="T14" fmla="*/ 0 w 154"/>
                  <a:gd name="T15" fmla="*/ 15 h 42"/>
                  <a:gd name="T16" fmla="*/ 11 w 154"/>
                  <a:gd name="T17" fmla="*/ 10 h 42"/>
                  <a:gd name="T18" fmla="*/ 26 w 154"/>
                  <a:gd name="T19" fmla="*/ 8 h 42"/>
                  <a:gd name="T20" fmla="*/ 38 w 154"/>
                  <a:gd name="T21" fmla="*/ 9 h 42"/>
                  <a:gd name="T22" fmla="*/ 59 w 154"/>
                  <a:gd name="T23" fmla="*/ 21 h 42"/>
                  <a:gd name="T24" fmla="*/ 62 w 154"/>
                  <a:gd name="T25" fmla="*/ 22 h 42"/>
                  <a:gd name="T26" fmla="*/ 64 w 154"/>
                  <a:gd name="T27" fmla="*/ 21 h 42"/>
                  <a:gd name="T28" fmla="*/ 85 w 154"/>
                  <a:gd name="T29" fmla="*/ 9 h 42"/>
                  <a:gd name="T30" fmla="*/ 112 w 154"/>
                  <a:gd name="T31" fmla="*/ 10 h 42"/>
                  <a:gd name="T32" fmla="*/ 134 w 154"/>
                  <a:gd name="T33" fmla="*/ 23 h 42"/>
                  <a:gd name="T34" fmla="*/ 146 w 154"/>
                  <a:gd name="T35" fmla="*/ 42 h 42"/>
                  <a:gd name="T36" fmla="*/ 154 w 154"/>
                  <a:gd name="T37" fmla="*/ 42 h 42"/>
                  <a:gd name="T38" fmla="*/ 153 w 154"/>
                  <a:gd name="T39" fmla="*/ 42 h 42"/>
                  <a:gd name="T40" fmla="*/ 139 w 154"/>
                  <a:gd name="T41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42">
                    <a:moveTo>
                      <a:pt x="139" y="18"/>
                    </a:moveTo>
                    <a:cubicBezTo>
                      <a:pt x="132" y="11"/>
                      <a:pt x="123" y="6"/>
                      <a:pt x="114" y="3"/>
                    </a:cubicBezTo>
                    <a:cubicBezTo>
                      <a:pt x="104" y="0"/>
                      <a:pt x="94" y="0"/>
                      <a:pt x="83" y="3"/>
                    </a:cubicBezTo>
                    <a:cubicBezTo>
                      <a:pt x="76" y="5"/>
                      <a:pt x="68" y="8"/>
                      <a:pt x="62" y="13"/>
                    </a:cubicBezTo>
                    <a:cubicBezTo>
                      <a:pt x="55" y="8"/>
                      <a:pt x="48" y="5"/>
                      <a:pt x="40" y="3"/>
                    </a:cubicBezTo>
                    <a:cubicBezTo>
                      <a:pt x="29" y="0"/>
                      <a:pt x="19" y="0"/>
                      <a:pt x="9" y="3"/>
                    </a:cubicBezTo>
                    <a:cubicBezTo>
                      <a:pt x="6" y="4"/>
                      <a:pt x="3" y="6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3"/>
                      <a:pt x="7" y="11"/>
                      <a:pt x="11" y="10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0" y="8"/>
                      <a:pt x="34" y="8"/>
                      <a:pt x="38" y="9"/>
                    </a:cubicBezTo>
                    <a:cubicBezTo>
                      <a:pt x="46" y="11"/>
                      <a:pt x="53" y="15"/>
                      <a:pt x="59" y="2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70" y="15"/>
                      <a:pt x="78" y="11"/>
                      <a:pt x="85" y="9"/>
                    </a:cubicBezTo>
                    <a:cubicBezTo>
                      <a:pt x="94" y="7"/>
                      <a:pt x="103" y="7"/>
                      <a:pt x="112" y="10"/>
                    </a:cubicBezTo>
                    <a:cubicBezTo>
                      <a:pt x="120" y="13"/>
                      <a:pt x="128" y="17"/>
                      <a:pt x="134" y="23"/>
                    </a:cubicBezTo>
                    <a:cubicBezTo>
                      <a:pt x="139" y="28"/>
                      <a:pt x="143" y="35"/>
                      <a:pt x="146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0" y="33"/>
                      <a:pt x="145" y="25"/>
                      <a:pt x="139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2087563" y="1855788"/>
                <a:ext cx="79375" cy="79375"/>
              </a:xfrm>
              <a:custGeom>
                <a:avLst/>
                <a:gdLst>
                  <a:gd name="T0" fmla="*/ 50 w 50"/>
                  <a:gd name="T1" fmla="*/ 17 h 50"/>
                  <a:gd name="T2" fmla="*/ 33 w 50"/>
                  <a:gd name="T3" fmla="*/ 17 h 50"/>
                  <a:gd name="T4" fmla="*/ 33 w 50"/>
                  <a:gd name="T5" fmla="*/ 0 h 50"/>
                  <a:gd name="T6" fmla="*/ 16 w 50"/>
                  <a:gd name="T7" fmla="*/ 0 h 50"/>
                  <a:gd name="T8" fmla="*/ 16 w 50"/>
                  <a:gd name="T9" fmla="*/ 17 h 50"/>
                  <a:gd name="T10" fmla="*/ 0 w 50"/>
                  <a:gd name="T11" fmla="*/ 17 h 50"/>
                  <a:gd name="T12" fmla="*/ 0 w 50"/>
                  <a:gd name="T13" fmla="*/ 33 h 50"/>
                  <a:gd name="T14" fmla="*/ 16 w 50"/>
                  <a:gd name="T15" fmla="*/ 33 h 50"/>
                  <a:gd name="T16" fmla="*/ 16 w 50"/>
                  <a:gd name="T17" fmla="*/ 50 h 50"/>
                  <a:gd name="T18" fmla="*/ 33 w 50"/>
                  <a:gd name="T19" fmla="*/ 50 h 50"/>
                  <a:gd name="T20" fmla="*/ 33 w 50"/>
                  <a:gd name="T21" fmla="*/ 33 h 50"/>
                  <a:gd name="T22" fmla="*/ 50 w 50"/>
                  <a:gd name="T23" fmla="*/ 33 h 50"/>
                  <a:gd name="T24" fmla="*/ 50 w 50"/>
                  <a:gd name="T25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50" y="17"/>
                    </a:moveTo>
                    <a:lnTo>
                      <a:pt x="33" y="17"/>
                    </a:lnTo>
                    <a:lnTo>
                      <a:pt x="33" y="0"/>
                    </a:ln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33"/>
                    </a:lnTo>
                    <a:lnTo>
                      <a:pt x="16" y="33"/>
                    </a:lnTo>
                    <a:lnTo>
                      <a:pt x="16" y="50"/>
                    </a:lnTo>
                    <a:lnTo>
                      <a:pt x="33" y="50"/>
                    </a:lnTo>
                    <a:lnTo>
                      <a:pt x="33" y="33"/>
                    </a:lnTo>
                    <a:lnTo>
                      <a:pt x="50" y="33"/>
                    </a:lnTo>
                    <a:lnTo>
                      <a:pt x="5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>
            <a:off x="3540794" y="2112864"/>
            <a:ext cx="1762686" cy="1762683"/>
            <a:chOff x="4146320" y="2100648"/>
            <a:chExt cx="1627764" cy="1627761"/>
          </a:xfrm>
        </p:grpSpPr>
        <p:sp>
          <p:nvSpPr>
            <p:cNvPr id="32" name="矩形 31"/>
            <p:cNvSpPr/>
            <p:nvPr/>
          </p:nvSpPr>
          <p:spPr>
            <a:xfrm>
              <a:off x="4146323" y="2100648"/>
              <a:ext cx="1627761" cy="1627761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6320" y="2201164"/>
              <a:ext cx="1472700" cy="1527245"/>
            </a:xfrm>
            <a:prstGeom prst="rect">
              <a:avLst/>
            </a:prstGeom>
          </p:spPr>
        </p:pic>
      </p:grpSp>
      <p:sp>
        <p:nvSpPr>
          <p:cNvPr id="34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8171" y="4116313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7711" y="4116313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53376" y="4116313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42916" y="4126576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521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5822802" y="4488866"/>
            <a:ext cx="1599930" cy="1596283"/>
          </a:xfrm>
          <a:prstGeom prst="rect">
            <a:avLst/>
          </a:prstGeom>
          <a:solidFill>
            <a:srgbClr val="A1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545917" y="2788373"/>
            <a:ext cx="1593434" cy="1593434"/>
          </a:xfrm>
          <a:prstGeom prst="rect">
            <a:avLst/>
          </a:prstGeom>
          <a:solidFill>
            <a:srgbClr val="005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 dirty="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105282" y="4488866"/>
            <a:ext cx="1593435" cy="1593434"/>
          </a:xfrm>
          <a:prstGeom prst="rect">
            <a:avLst/>
          </a:prstGeom>
          <a:solidFill>
            <a:srgbClr val="005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097353" y="2788373"/>
            <a:ext cx="1593435" cy="1596283"/>
          </a:xfrm>
          <a:prstGeom prst="rect">
            <a:avLst/>
          </a:prstGeom>
          <a:solidFill>
            <a:srgbClr val="A1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34711" y="2788373"/>
            <a:ext cx="1618240" cy="1593434"/>
          </a:xfrm>
          <a:prstGeom prst="rect">
            <a:avLst/>
          </a:prstGeom>
          <a:solidFill>
            <a:srgbClr val="005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546817" y="4491718"/>
            <a:ext cx="1593936" cy="1593434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378435" y="2800168"/>
            <a:ext cx="1593434" cy="1593434"/>
          </a:xfrm>
          <a:prstGeom prst="rect">
            <a:avLst/>
          </a:prstGeom>
          <a:solidFill>
            <a:srgbClr val="62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634711" y="4485035"/>
            <a:ext cx="1618240" cy="1604161"/>
          </a:xfrm>
          <a:prstGeom prst="rect">
            <a:avLst/>
          </a:prstGeom>
          <a:solidFill>
            <a:srgbClr val="62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2377036" y="4478138"/>
            <a:ext cx="1604161" cy="1604161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816272" y="2788373"/>
            <a:ext cx="1604161" cy="1604161"/>
          </a:xfrm>
          <a:prstGeom prst="rect">
            <a:avLst/>
          </a:prstGeom>
          <a:solidFill>
            <a:srgbClr val="62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9264836" y="2800168"/>
            <a:ext cx="1593434" cy="1593434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 dirty="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9264836" y="4503513"/>
            <a:ext cx="1593434" cy="1593434"/>
          </a:xfrm>
          <a:prstGeom prst="rect">
            <a:avLst/>
          </a:prstGeom>
          <a:solidFill>
            <a:srgbClr val="A1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764000"/>
            <a:ext cx="10210270" cy="889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95677" y="285656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19221" y="285656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142765" y="286789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5866309" y="285656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7589853" y="286789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13399" y="2856097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97300" y="454550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2420844" y="454550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4144388" y="455683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5867932" y="454550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3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591476" y="455683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4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15022" y="4545038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396750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972329" y="2830001"/>
            <a:ext cx="8305271" cy="1197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005BAC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36pt Verdana </a:t>
            </a:r>
          </a:p>
          <a:p>
            <a:pPr lvl="0"/>
            <a:r>
              <a:rPr lang="en-US" altLang="zh-CN" dirty="0"/>
              <a:t>Bold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 flipH="1">
            <a:off x="795943" y="1830878"/>
            <a:ext cx="1571106" cy="3196245"/>
            <a:chOff x="795943" y="1234670"/>
            <a:chExt cx="1571106" cy="3196245"/>
          </a:xfrm>
        </p:grpSpPr>
        <p:sp>
          <p:nvSpPr>
            <p:cNvPr id="5" name="单圆角矩形 4"/>
            <p:cNvSpPr/>
            <p:nvPr userDrawn="1"/>
          </p:nvSpPr>
          <p:spPr>
            <a:xfrm flipH="1">
              <a:off x="795943" y="1234670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单圆角矩形 5"/>
            <p:cNvSpPr/>
            <p:nvPr userDrawn="1"/>
          </p:nvSpPr>
          <p:spPr>
            <a:xfrm flipH="1" flipV="1">
              <a:off x="795943" y="2859809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819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10324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28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3335057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10324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28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7352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-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1" y="1764000"/>
            <a:ext cx="482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94385" y="1764000"/>
            <a:ext cx="496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10324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28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570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9109729" y="2781730"/>
            <a:ext cx="1762683" cy="1762683"/>
            <a:chOff x="5074007" y="2605210"/>
            <a:chExt cx="1376915" cy="1376915"/>
          </a:xfrm>
        </p:grpSpPr>
        <p:sp>
          <p:nvSpPr>
            <p:cNvPr id="9" name="矩形 8"/>
            <p:cNvSpPr/>
            <p:nvPr/>
          </p:nvSpPr>
          <p:spPr>
            <a:xfrm>
              <a:off x="5074007" y="2605210"/>
              <a:ext cx="1376915" cy="1376915"/>
            </a:xfrm>
            <a:prstGeom prst="rect">
              <a:avLst/>
            </a:prstGeom>
            <a:solidFill>
              <a:srgbClr val="62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6145159" y="3078509"/>
              <a:ext cx="150832" cy="145379"/>
            </a:xfrm>
            <a:custGeom>
              <a:avLst/>
              <a:gdLst>
                <a:gd name="T0" fmla="*/ 83 w 83"/>
                <a:gd name="T1" fmla="*/ 26 h 80"/>
                <a:gd name="T2" fmla="*/ 57 w 83"/>
                <a:gd name="T3" fmla="*/ 26 h 80"/>
                <a:gd name="T4" fmla="*/ 57 w 83"/>
                <a:gd name="T5" fmla="*/ 0 h 80"/>
                <a:gd name="T6" fmla="*/ 29 w 83"/>
                <a:gd name="T7" fmla="*/ 0 h 80"/>
                <a:gd name="T8" fmla="*/ 29 w 83"/>
                <a:gd name="T9" fmla="*/ 26 h 80"/>
                <a:gd name="T10" fmla="*/ 0 w 83"/>
                <a:gd name="T11" fmla="*/ 26 h 80"/>
                <a:gd name="T12" fmla="*/ 0 w 83"/>
                <a:gd name="T13" fmla="*/ 54 h 80"/>
                <a:gd name="T14" fmla="*/ 29 w 83"/>
                <a:gd name="T15" fmla="*/ 54 h 80"/>
                <a:gd name="T16" fmla="*/ 29 w 83"/>
                <a:gd name="T17" fmla="*/ 80 h 80"/>
                <a:gd name="T18" fmla="*/ 57 w 83"/>
                <a:gd name="T19" fmla="*/ 80 h 80"/>
                <a:gd name="T20" fmla="*/ 57 w 83"/>
                <a:gd name="T21" fmla="*/ 54 h 80"/>
                <a:gd name="T22" fmla="*/ 83 w 83"/>
                <a:gd name="T23" fmla="*/ 54 h 80"/>
                <a:gd name="T24" fmla="*/ 83 w 83"/>
                <a:gd name="T25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0">
                  <a:moveTo>
                    <a:pt x="83" y="26"/>
                  </a:moveTo>
                  <a:lnTo>
                    <a:pt x="57" y="26"/>
                  </a:lnTo>
                  <a:lnTo>
                    <a:pt x="57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lnTo>
                    <a:pt x="0" y="54"/>
                  </a:lnTo>
                  <a:lnTo>
                    <a:pt x="29" y="54"/>
                  </a:lnTo>
                  <a:lnTo>
                    <a:pt x="29" y="80"/>
                  </a:lnTo>
                  <a:lnTo>
                    <a:pt x="57" y="80"/>
                  </a:lnTo>
                  <a:lnTo>
                    <a:pt x="57" y="54"/>
                  </a:lnTo>
                  <a:lnTo>
                    <a:pt x="83" y="54"/>
                  </a:lnTo>
                  <a:lnTo>
                    <a:pt x="83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6099726" y="3274770"/>
              <a:ext cx="143562" cy="243510"/>
            </a:xfrm>
            <a:custGeom>
              <a:avLst/>
              <a:gdLst>
                <a:gd name="T0" fmla="*/ 17 w 25"/>
                <a:gd name="T1" fmla="*/ 25 h 42"/>
                <a:gd name="T2" fmla="*/ 8 w 25"/>
                <a:gd name="T3" fmla="*/ 34 h 42"/>
                <a:gd name="T4" fmla="*/ 5 w 25"/>
                <a:gd name="T5" fmla="*/ 34 h 42"/>
                <a:gd name="T6" fmla="*/ 0 w 25"/>
                <a:gd name="T7" fmla="*/ 38 h 42"/>
                <a:gd name="T8" fmla="*/ 5 w 25"/>
                <a:gd name="T9" fmla="*/ 42 h 42"/>
                <a:gd name="T10" fmla="*/ 8 w 25"/>
                <a:gd name="T11" fmla="*/ 42 h 42"/>
                <a:gd name="T12" fmla="*/ 25 w 25"/>
                <a:gd name="T13" fmla="*/ 25 h 42"/>
                <a:gd name="T14" fmla="*/ 25 w 25"/>
                <a:gd name="T15" fmla="*/ 0 h 42"/>
                <a:gd name="T16" fmla="*/ 17 w 25"/>
                <a:gd name="T17" fmla="*/ 0 h 42"/>
                <a:gd name="T18" fmla="*/ 17 w 25"/>
                <a:gd name="T1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42">
                  <a:moveTo>
                    <a:pt x="17" y="25"/>
                  </a:moveTo>
                  <a:cubicBezTo>
                    <a:pt x="17" y="30"/>
                    <a:pt x="13" y="34"/>
                    <a:pt x="8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6"/>
                    <a:pt x="0" y="38"/>
                  </a:cubicBezTo>
                  <a:cubicBezTo>
                    <a:pt x="0" y="41"/>
                    <a:pt x="2" y="42"/>
                    <a:pt x="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8" y="42"/>
                    <a:pt x="25" y="35"/>
                    <a:pt x="25" y="2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5076621" y="2847719"/>
              <a:ext cx="1166668" cy="179908"/>
            </a:xfrm>
            <a:custGeom>
              <a:avLst/>
              <a:gdLst>
                <a:gd name="T0" fmla="*/ 186 w 203"/>
                <a:gd name="T1" fmla="*/ 0 h 31"/>
                <a:gd name="T2" fmla="*/ 0 w 203"/>
                <a:gd name="T3" fmla="*/ 0 h 31"/>
                <a:gd name="T4" fmla="*/ 0 w 203"/>
                <a:gd name="T5" fmla="*/ 9 h 31"/>
                <a:gd name="T6" fmla="*/ 186 w 203"/>
                <a:gd name="T7" fmla="*/ 9 h 31"/>
                <a:gd name="T8" fmla="*/ 195 w 203"/>
                <a:gd name="T9" fmla="*/ 17 h 31"/>
                <a:gd name="T10" fmla="*/ 195 w 203"/>
                <a:gd name="T11" fmla="*/ 31 h 31"/>
                <a:gd name="T12" fmla="*/ 203 w 203"/>
                <a:gd name="T13" fmla="*/ 31 h 31"/>
                <a:gd name="T14" fmla="*/ 203 w 203"/>
                <a:gd name="T15" fmla="*/ 17 h 31"/>
                <a:gd name="T16" fmla="*/ 186 w 203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31">
                  <a:moveTo>
                    <a:pt x="1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5" y="13"/>
                    <a:pt x="195" y="1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03" y="8"/>
                    <a:pt x="196" y="0"/>
                    <a:pt x="1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3" name="Freeform 22"/>
            <p:cNvSpPr>
              <a:spLocks noEditPoints="1"/>
            </p:cNvSpPr>
            <p:nvPr/>
          </p:nvSpPr>
          <p:spPr bwMode="auto">
            <a:xfrm>
              <a:off x="5278335" y="3580066"/>
              <a:ext cx="648756" cy="278039"/>
            </a:xfrm>
            <a:custGeom>
              <a:avLst/>
              <a:gdLst>
                <a:gd name="T0" fmla="*/ 113 w 113"/>
                <a:gd name="T1" fmla="*/ 31 h 48"/>
                <a:gd name="T2" fmla="*/ 95 w 113"/>
                <a:gd name="T3" fmla="*/ 12 h 48"/>
                <a:gd name="T4" fmla="*/ 70 w 113"/>
                <a:gd name="T5" fmla="*/ 2 h 48"/>
                <a:gd name="T6" fmla="*/ 55 w 113"/>
                <a:gd name="T7" fmla="*/ 0 h 48"/>
                <a:gd name="T8" fmla="*/ 42 w 113"/>
                <a:gd name="T9" fmla="*/ 2 h 48"/>
                <a:gd name="T10" fmla="*/ 18 w 113"/>
                <a:gd name="T11" fmla="*/ 12 h 48"/>
                <a:gd name="T12" fmla="*/ 0 w 113"/>
                <a:gd name="T13" fmla="*/ 31 h 48"/>
                <a:gd name="T14" fmla="*/ 1 w 113"/>
                <a:gd name="T15" fmla="*/ 34 h 48"/>
                <a:gd name="T16" fmla="*/ 58 w 113"/>
                <a:gd name="T17" fmla="*/ 48 h 48"/>
                <a:gd name="T18" fmla="*/ 110 w 113"/>
                <a:gd name="T19" fmla="*/ 38 h 48"/>
                <a:gd name="T20" fmla="*/ 113 w 113"/>
                <a:gd name="T21" fmla="*/ 32 h 48"/>
                <a:gd name="T22" fmla="*/ 113 w 113"/>
                <a:gd name="T23" fmla="*/ 31 h 48"/>
                <a:gd name="T24" fmla="*/ 58 w 113"/>
                <a:gd name="T25" fmla="*/ 40 h 48"/>
                <a:gd name="T26" fmla="*/ 9 w 113"/>
                <a:gd name="T27" fmla="*/ 31 h 48"/>
                <a:gd name="T28" fmla="*/ 22 w 113"/>
                <a:gd name="T29" fmla="*/ 19 h 48"/>
                <a:gd name="T30" fmla="*/ 44 w 113"/>
                <a:gd name="T31" fmla="*/ 10 h 48"/>
                <a:gd name="T32" fmla="*/ 45 w 113"/>
                <a:gd name="T33" fmla="*/ 10 h 48"/>
                <a:gd name="T34" fmla="*/ 55 w 113"/>
                <a:gd name="T35" fmla="*/ 9 h 48"/>
                <a:gd name="T36" fmla="*/ 69 w 113"/>
                <a:gd name="T37" fmla="*/ 10 h 48"/>
                <a:gd name="T38" fmla="*/ 90 w 113"/>
                <a:gd name="T39" fmla="*/ 19 h 48"/>
                <a:gd name="T40" fmla="*/ 104 w 113"/>
                <a:gd name="T41" fmla="*/ 32 h 48"/>
                <a:gd name="T42" fmla="*/ 58 w 113"/>
                <a:gd name="T4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48">
                  <a:moveTo>
                    <a:pt x="113" y="31"/>
                  </a:moveTo>
                  <a:cubicBezTo>
                    <a:pt x="111" y="24"/>
                    <a:pt x="105" y="18"/>
                    <a:pt x="95" y="12"/>
                  </a:cubicBezTo>
                  <a:cubicBezTo>
                    <a:pt x="86" y="6"/>
                    <a:pt x="75" y="3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48" y="0"/>
                    <a:pt x="43" y="1"/>
                    <a:pt x="42" y="2"/>
                  </a:cubicBezTo>
                  <a:cubicBezTo>
                    <a:pt x="37" y="3"/>
                    <a:pt x="27" y="7"/>
                    <a:pt x="18" y="12"/>
                  </a:cubicBezTo>
                  <a:cubicBezTo>
                    <a:pt x="8" y="18"/>
                    <a:pt x="2" y="24"/>
                    <a:pt x="0" y="31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2" y="36"/>
                    <a:pt x="10" y="48"/>
                    <a:pt x="58" y="48"/>
                  </a:cubicBezTo>
                  <a:cubicBezTo>
                    <a:pt x="86" y="48"/>
                    <a:pt x="104" y="45"/>
                    <a:pt x="110" y="38"/>
                  </a:cubicBezTo>
                  <a:cubicBezTo>
                    <a:pt x="113" y="35"/>
                    <a:pt x="113" y="32"/>
                    <a:pt x="113" y="32"/>
                  </a:cubicBezTo>
                  <a:cubicBezTo>
                    <a:pt x="113" y="31"/>
                    <a:pt x="113" y="31"/>
                    <a:pt x="113" y="31"/>
                  </a:cubicBezTo>
                  <a:close/>
                  <a:moveTo>
                    <a:pt x="58" y="40"/>
                  </a:moveTo>
                  <a:cubicBezTo>
                    <a:pt x="24" y="40"/>
                    <a:pt x="13" y="34"/>
                    <a:pt x="9" y="31"/>
                  </a:cubicBezTo>
                  <a:cubicBezTo>
                    <a:pt x="11" y="28"/>
                    <a:pt x="14" y="24"/>
                    <a:pt x="22" y="19"/>
                  </a:cubicBezTo>
                  <a:cubicBezTo>
                    <a:pt x="31" y="14"/>
                    <a:pt x="41" y="10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8" y="9"/>
                    <a:pt x="55" y="9"/>
                  </a:cubicBezTo>
                  <a:cubicBezTo>
                    <a:pt x="59" y="9"/>
                    <a:pt x="64" y="9"/>
                    <a:pt x="69" y="10"/>
                  </a:cubicBezTo>
                  <a:cubicBezTo>
                    <a:pt x="72" y="11"/>
                    <a:pt x="82" y="14"/>
                    <a:pt x="90" y="19"/>
                  </a:cubicBezTo>
                  <a:cubicBezTo>
                    <a:pt x="99" y="25"/>
                    <a:pt x="103" y="29"/>
                    <a:pt x="104" y="32"/>
                  </a:cubicBezTo>
                  <a:cubicBezTo>
                    <a:pt x="102" y="34"/>
                    <a:pt x="94" y="40"/>
                    <a:pt x="58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4" name="Freeform 23"/>
            <p:cNvSpPr>
              <a:spLocks noEditPoints="1"/>
            </p:cNvSpPr>
            <p:nvPr/>
          </p:nvSpPr>
          <p:spPr bwMode="auto">
            <a:xfrm>
              <a:off x="5450971" y="3263867"/>
              <a:ext cx="298027" cy="305295"/>
            </a:xfrm>
            <a:custGeom>
              <a:avLst/>
              <a:gdLst>
                <a:gd name="T0" fmla="*/ 0 w 52"/>
                <a:gd name="T1" fmla="*/ 26 h 53"/>
                <a:gd name="T2" fmla="*/ 26 w 52"/>
                <a:gd name="T3" fmla="*/ 53 h 53"/>
                <a:gd name="T4" fmla="*/ 52 w 52"/>
                <a:gd name="T5" fmla="*/ 26 h 53"/>
                <a:gd name="T6" fmla="*/ 26 w 52"/>
                <a:gd name="T7" fmla="*/ 0 h 53"/>
                <a:gd name="T8" fmla="*/ 0 w 52"/>
                <a:gd name="T9" fmla="*/ 26 h 53"/>
                <a:gd name="T10" fmla="*/ 26 w 52"/>
                <a:gd name="T11" fmla="*/ 9 h 53"/>
                <a:gd name="T12" fmla="*/ 44 w 52"/>
                <a:gd name="T13" fmla="*/ 26 h 53"/>
                <a:gd name="T14" fmla="*/ 26 w 52"/>
                <a:gd name="T15" fmla="*/ 44 h 53"/>
                <a:gd name="T16" fmla="*/ 9 w 52"/>
                <a:gd name="T17" fmla="*/ 26 h 53"/>
                <a:gd name="T18" fmla="*/ 26 w 52"/>
                <a:gd name="T19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0" y="26"/>
                  </a:move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2" y="41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  <a:moveTo>
                    <a:pt x="26" y="9"/>
                  </a:moveTo>
                  <a:cubicBezTo>
                    <a:pt x="36" y="9"/>
                    <a:pt x="44" y="17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ubicBezTo>
                    <a:pt x="17" y="44"/>
                    <a:pt x="9" y="36"/>
                    <a:pt x="9" y="26"/>
                  </a:cubicBezTo>
                  <a:cubicBezTo>
                    <a:pt x="9" y="17"/>
                    <a:pt x="17" y="9"/>
                    <a:pt x="26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auto">
            <a:xfrm>
              <a:off x="5076621" y="3229341"/>
              <a:ext cx="408879" cy="461578"/>
            </a:xfrm>
            <a:custGeom>
              <a:avLst/>
              <a:gdLst>
                <a:gd name="T0" fmla="*/ 69 w 71"/>
                <a:gd name="T1" fmla="*/ 53 h 80"/>
                <a:gd name="T2" fmla="*/ 46 w 71"/>
                <a:gd name="T3" fmla="*/ 43 h 80"/>
                <a:gd name="T4" fmla="*/ 38 w 71"/>
                <a:gd name="T5" fmla="*/ 42 h 80"/>
                <a:gd name="T6" fmla="*/ 56 w 71"/>
                <a:gd name="T7" fmla="*/ 21 h 80"/>
                <a:gd name="T8" fmla="*/ 36 w 71"/>
                <a:gd name="T9" fmla="*/ 0 h 80"/>
                <a:gd name="T10" fmla="*/ 15 w 71"/>
                <a:gd name="T11" fmla="*/ 21 h 80"/>
                <a:gd name="T12" fmla="*/ 33 w 71"/>
                <a:gd name="T13" fmla="*/ 42 h 80"/>
                <a:gd name="T14" fmla="*/ 25 w 71"/>
                <a:gd name="T15" fmla="*/ 43 h 80"/>
                <a:gd name="T16" fmla="*/ 6 w 71"/>
                <a:gd name="T17" fmla="*/ 51 h 80"/>
                <a:gd name="T18" fmla="*/ 0 w 71"/>
                <a:gd name="T19" fmla="*/ 55 h 80"/>
                <a:gd name="T20" fmla="*/ 0 w 71"/>
                <a:gd name="T21" fmla="*/ 74 h 80"/>
                <a:gd name="T22" fmla="*/ 38 w 71"/>
                <a:gd name="T23" fmla="*/ 80 h 80"/>
                <a:gd name="T24" fmla="*/ 42 w 71"/>
                <a:gd name="T25" fmla="*/ 76 h 80"/>
                <a:gd name="T26" fmla="*/ 38 w 71"/>
                <a:gd name="T27" fmla="*/ 71 h 80"/>
                <a:gd name="T28" fmla="*/ 2 w 71"/>
                <a:gd name="T29" fmla="*/ 66 h 80"/>
                <a:gd name="T30" fmla="*/ 11 w 71"/>
                <a:gd name="T31" fmla="*/ 58 h 80"/>
                <a:gd name="T32" fmla="*/ 26 w 71"/>
                <a:gd name="T33" fmla="*/ 51 h 80"/>
                <a:gd name="T34" fmla="*/ 27 w 71"/>
                <a:gd name="T35" fmla="*/ 51 h 80"/>
                <a:gd name="T36" fmla="*/ 45 w 71"/>
                <a:gd name="T37" fmla="*/ 51 h 80"/>
                <a:gd name="T38" fmla="*/ 64 w 71"/>
                <a:gd name="T39" fmla="*/ 60 h 80"/>
                <a:gd name="T40" fmla="*/ 70 w 71"/>
                <a:gd name="T41" fmla="*/ 59 h 80"/>
                <a:gd name="T42" fmla="*/ 69 w 71"/>
                <a:gd name="T43" fmla="*/ 53 h 80"/>
                <a:gd name="T44" fmla="*/ 23 w 71"/>
                <a:gd name="T45" fmla="*/ 21 h 80"/>
                <a:gd name="T46" fmla="*/ 36 w 71"/>
                <a:gd name="T47" fmla="*/ 9 h 80"/>
                <a:gd name="T48" fmla="*/ 48 w 71"/>
                <a:gd name="T49" fmla="*/ 21 h 80"/>
                <a:gd name="T50" fmla="*/ 36 w 71"/>
                <a:gd name="T51" fmla="*/ 33 h 80"/>
                <a:gd name="T52" fmla="*/ 23 w 71"/>
                <a:gd name="T53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80">
                  <a:moveTo>
                    <a:pt x="69" y="53"/>
                  </a:moveTo>
                  <a:cubicBezTo>
                    <a:pt x="61" y="48"/>
                    <a:pt x="50" y="43"/>
                    <a:pt x="46" y="43"/>
                  </a:cubicBezTo>
                  <a:cubicBezTo>
                    <a:pt x="43" y="42"/>
                    <a:pt x="40" y="42"/>
                    <a:pt x="38" y="42"/>
                  </a:cubicBezTo>
                  <a:cubicBezTo>
                    <a:pt x="48" y="41"/>
                    <a:pt x="56" y="32"/>
                    <a:pt x="56" y="21"/>
                  </a:cubicBezTo>
                  <a:cubicBezTo>
                    <a:pt x="56" y="10"/>
                    <a:pt x="47" y="0"/>
                    <a:pt x="36" y="0"/>
                  </a:cubicBezTo>
                  <a:cubicBezTo>
                    <a:pt x="24" y="0"/>
                    <a:pt x="15" y="10"/>
                    <a:pt x="15" y="21"/>
                  </a:cubicBezTo>
                  <a:cubicBezTo>
                    <a:pt x="15" y="32"/>
                    <a:pt x="23" y="40"/>
                    <a:pt x="33" y="42"/>
                  </a:cubicBezTo>
                  <a:cubicBezTo>
                    <a:pt x="29" y="42"/>
                    <a:pt x="26" y="42"/>
                    <a:pt x="25" y="43"/>
                  </a:cubicBezTo>
                  <a:cubicBezTo>
                    <a:pt x="21" y="43"/>
                    <a:pt x="13" y="47"/>
                    <a:pt x="6" y="51"/>
                  </a:cubicBezTo>
                  <a:cubicBezTo>
                    <a:pt x="4" y="52"/>
                    <a:pt x="1" y="54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" y="77"/>
                    <a:pt x="17" y="80"/>
                    <a:pt x="38" y="80"/>
                  </a:cubicBezTo>
                  <a:cubicBezTo>
                    <a:pt x="40" y="80"/>
                    <a:pt x="42" y="78"/>
                    <a:pt x="42" y="76"/>
                  </a:cubicBezTo>
                  <a:cubicBezTo>
                    <a:pt x="42" y="73"/>
                    <a:pt x="40" y="71"/>
                    <a:pt x="38" y="71"/>
                  </a:cubicBezTo>
                  <a:cubicBezTo>
                    <a:pt x="14" y="71"/>
                    <a:pt x="5" y="68"/>
                    <a:pt x="2" y="66"/>
                  </a:cubicBezTo>
                  <a:cubicBezTo>
                    <a:pt x="3" y="64"/>
                    <a:pt x="5" y="61"/>
                    <a:pt x="11" y="58"/>
                  </a:cubicBezTo>
                  <a:cubicBezTo>
                    <a:pt x="17" y="54"/>
                    <a:pt x="24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33" y="49"/>
                    <a:pt x="45" y="51"/>
                  </a:cubicBezTo>
                  <a:cubicBezTo>
                    <a:pt x="47" y="51"/>
                    <a:pt x="57" y="55"/>
                    <a:pt x="64" y="60"/>
                  </a:cubicBezTo>
                  <a:cubicBezTo>
                    <a:pt x="66" y="61"/>
                    <a:pt x="69" y="61"/>
                    <a:pt x="70" y="59"/>
                  </a:cubicBezTo>
                  <a:cubicBezTo>
                    <a:pt x="71" y="57"/>
                    <a:pt x="71" y="54"/>
                    <a:pt x="69" y="53"/>
                  </a:cubicBezTo>
                  <a:close/>
                  <a:moveTo>
                    <a:pt x="23" y="21"/>
                  </a:moveTo>
                  <a:cubicBezTo>
                    <a:pt x="23" y="14"/>
                    <a:pt x="29" y="9"/>
                    <a:pt x="36" y="9"/>
                  </a:cubicBezTo>
                  <a:cubicBezTo>
                    <a:pt x="42" y="9"/>
                    <a:pt x="48" y="14"/>
                    <a:pt x="48" y="21"/>
                  </a:cubicBezTo>
                  <a:cubicBezTo>
                    <a:pt x="48" y="28"/>
                    <a:pt x="42" y="33"/>
                    <a:pt x="36" y="33"/>
                  </a:cubicBezTo>
                  <a:cubicBezTo>
                    <a:pt x="29" y="33"/>
                    <a:pt x="23" y="28"/>
                    <a:pt x="23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>
              <a:spLocks noEditPoints="1"/>
            </p:cNvSpPr>
            <p:nvPr/>
          </p:nvSpPr>
          <p:spPr bwMode="auto">
            <a:xfrm>
              <a:off x="5738096" y="3229341"/>
              <a:ext cx="425234" cy="461578"/>
            </a:xfrm>
            <a:custGeom>
              <a:avLst/>
              <a:gdLst>
                <a:gd name="T0" fmla="*/ 60 w 74"/>
                <a:gd name="T1" fmla="*/ 51 h 80"/>
                <a:gd name="T2" fmla="*/ 42 w 74"/>
                <a:gd name="T3" fmla="*/ 43 h 80"/>
                <a:gd name="T4" fmla="*/ 33 w 74"/>
                <a:gd name="T5" fmla="*/ 42 h 80"/>
                <a:gd name="T6" fmla="*/ 51 w 74"/>
                <a:gd name="T7" fmla="*/ 21 h 80"/>
                <a:gd name="T8" fmla="*/ 31 w 74"/>
                <a:gd name="T9" fmla="*/ 0 h 80"/>
                <a:gd name="T10" fmla="*/ 10 w 74"/>
                <a:gd name="T11" fmla="*/ 21 h 80"/>
                <a:gd name="T12" fmla="*/ 28 w 74"/>
                <a:gd name="T13" fmla="*/ 42 h 80"/>
                <a:gd name="T14" fmla="*/ 20 w 74"/>
                <a:gd name="T15" fmla="*/ 43 h 80"/>
                <a:gd name="T16" fmla="*/ 2 w 74"/>
                <a:gd name="T17" fmla="*/ 50 h 80"/>
                <a:gd name="T18" fmla="*/ 1 w 74"/>
                <a:gd name="T19" fmla="*/ 56 h 80"/>
                <a:gd name="T20" fmla="*/ 7 w 74"/>
                <a:gd name="T21" fmla="*/ 57 h 80"/>
                <a:gd name="T22" fmla="*/ 21 w 74"/>
                <a:gd name="T23" fmla="*/ 51 h 80"/>
                <a:gd name="T24" fmla="*/ 39 w 74"/>
                <a:gd name="T25" fmla="*/ 51 h 80"/>
                <a:gd name="T26" fmla="*/ 40 w 74"/>
                <a:gd name="T27" fmla="*/ 51 h 80"/>
                <a:gd name="T28" fmla="*/ 56 w 74"/>
                <a:gd name="T29" fmla="*/ 58 h 80"/>
                <a:gd name="T30" fmla="*/ 65 w 74"/>
                <a:gd name="T31" fmla="*/ 66 h 80"/>
                <a:gd name="T32" fmla="*/ 35 w 74"/>
                <a:gd name="T33" fmla="*/ 71 h 80"/>
                <a:gd name="T34" fmla="*/ 31 w 74"/>
                <a:gd name="T35" fmla="*/ 76 h 80"/>
                <a:gd name="T36" fmla="*/ 35 w 74"/>
                <a:gd name="T37" fmla="*/ 80 h 80"/>
                <a:gd name="T38" fmla="*/ 35 w 74"/>
                <a:gd name="T39" fmla="*/ 80 h 80"/>
                <a:gd name="T40" fmla="*/ 74 w 74"/>
                <a:gd name="T41" fmla="*/ 68 h 80"/>
                <a:gd name="T42" fmla="*/ 74 w 74"/>
                <a:gd name="T43" fmla="*/ 65 h 80"/>
                <a:gd name="T44" fmla="*/ 60 w 74"/>
                <a:gd name="T45" fmla="*/ 51 h 80"/>
                <a:gd name="T46" fmla="*/ 18 w 74"/>
                <a:gd name="T47" fmla="*/ 21 h 80"/>
                <a:gd name="T48" fmla="*/ 31 w 74"/>
                <a:gd name="T49" fmla="*/ 9 h 80"/>
                <a:gd name="T50" fmla="*/ 43 w 74"/>
                <a:gd name="T51" fmla="*/ 21 h 80"/>
                <a:gd name="T52" fmla="*/ 31 w 74"/>
                <a:gd name="T53" fmla="*/ 33 h 80"/>
                <a:gd name="T54" fmla="*/ 18 w 74"/>
                <a:gd name="T55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80">
                  <a:moveTo>
                    <a:pt x="60" y="51"/>
                  </a:moveTo>
                  <a:cubicBezTo>
                    <a:pt x="53" y="47"/>
                    <a:pt x="45" y="43"/>
                    <a:pt x="42" y="43"/>
                  </a:cubicBezTo>
                  <a:cubicBezTo>
                    <a:pt x="40" y="42"/>
                    <a:pt x="38" y="42"/>
                    <a:pt x="33" y="42"/>
                  </a:cubicBezTo>
                  <a:cubicBezTo>
                    <a:pt x="43" y="40"/>
                    <a:pt x="51" y="32"/>
                    <a:pt x="51" y="21"/>
                  </a:cubicBezTo>
                  <a:cubicBezTo>
                    <a:pt x="51" y="10"/>
                    <a:pt x="42" y="0"/>
                    <a:pt x="31" y="0"/>
                  </a:cubicBezTo>
                  <a:cubicBezTo>
                    <a:pt x="19" y="0"/>
                    <a:pt x="10" y="10"/>
                    <a:pt x="10" y="21"/>
                  </a:cubicBezTo>
                  <a:cubicBezTo>
                    <a:pt x="10" y="32"/>
                    <a:pt x="18" y="41"/>
                    <a:pt x="28" y="42"/>
                  </a:cubicBezTo>
                  <a:cubicBezTo>
                    <a:pt x="26" y="42"/>
                    <a:pt x="23" y="42"/>
                    <a:pt x="20" y="43"/>
                  </a:cubicBezTo>
                  <a:cubicBezTo>
                    <a:pt x="17" y="43"/>
                    <a:pt x="10" y="46"/>
                    <a:pt x="2" y="50"/>
                  </a:cubicBezTo>
                  <a:cubicBezTo>
                    <a:pt x="0" y="51"/>
                    <a:pt x="0" y="54"/>
                    <a:pt x="1" y="56"/>
                  </a:cubicBezTo>
                  <a:cubicBezTo>
                    <a:pt x="2" y="58"/>
                    <a:pt x="5" y="59"/>
                    <a:pt x="7" y="57"/>
                  </a:cubicBezTo>
                  <a:cubicBezTo>
                    <a:pt x="13" y="54"/>
                    <a:pt x="19" y="51"/>
                    <a:pt x="21" y="51"/>
                  </a:cubicBezTo>
                  <a:cubicBezTo>
                    <a:pt x="33" y="49"/>
                    <a:pt x="39" y="51"/>
                    <a:pt x="39" y="51"/>
                  </a:cubicBezTo>
                  <a:cubicBezTo>
                    <a:pt x="39" y="51"/>
                    <a:pt x="40" y="51"/>
                    <a:pt x="40" y="51"/>
                  </a:cubicBezTo>
                  <a:cubicBezTo>
                    <a:pt x="42" y="51"/>
                    <a:pt x="49" y="54"/>
                    <a:pt x="56" y="58"/>
                  </a:cubicBezTo>
                  <a:cubicBezTo>
                    <a:pt x="61" y="61"/>
                    <a:pt x="64" y="64"/>
                    <a:pt x="65" y="66"/>
                  </a:cubicBezTo>
                  <a:cubicBezTo>
                    <a:pt x="62" y="67"/>
                    <a:pt x="55" y="71"/>
                    <a:pt x="35" y="71"/>
                  </a:cubicBezTo>
                  <a:cubicBezTo>
                    <a:pt x="32" y="71"/>
                    <a:pt x="31" y="73"/>
                    <a:pt x="31" y="76"/>
                  </a:cubicBezTo>
                  <a:cubicBezTo>
                    <a:pt x="31" y="78"/>
                    <a:pt x="32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68" y="79"/>
                    <a:pt x="73" y="70"/>
                    <a:pt x="74" y="68"/>
                  </a:cubicBezTo>
                  <a:cubicBezTo>
                    <a:pt x="74" y="67"/>
                    <a:pt x="74" y="66"/>
                    <a:pt x="74" y="65"/>
                  </a:cubicBezTo>
                  <a:cubicBezTo>
                    <a:pt x="72" y="60"/>
                    <a:pt x="68" y="55"/>
                    <a:pt x="60" y="51"/>
                  </a:cubicBezTo>
                  <a:close/>
                  <a:moveTo>
                    <a:pt x="18" y="21"/>
                  </a:moveTo>
                  <a:cubicBezTo>
                    <a:pt x="18" y="14"/>
                    <a:pt x="24" y="9"/>
                    <a:pt x="31" y="9"/>
                  </a:cubicBezTo>
                  <a:cubicBezTo>
                    <a:pt x="37" y="9"/>
                    <a:pt x="43" y="14"/>
                    <a:pt x="43" y="21"/>
                  </a:cubicBezTo>
                  <a:cubicBezTo>
                    <a:pt x="43" y="28"/>
                    <a:pt x="37" y="33"/>
                    <a:pt x="31" y="33"/>
                  </a:cubicBezTo>
                  <a:cubicBezTo>
                    <a:pt x="24" y="33"/>
                    <a:pt x="18" y="28"/>
                    <a:pt x="1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6325263" y="2787441"/>
            <a:ext cx="1762683" cy="1762683"/>
            <a:chOff x="7254587" y="2605210"/>
            <a:chExt cx="1376915" cy="1376915"/>
          </a:xfrm>
        </p:grpSpPr>
        <p:sp>
          <p:nvSpPr>
            <p:cNvPr id="18" name="矩形 17"/>
            <p:cNvSpPr/>
            <p:nvPr/>
          </p:nvSpPr>
          <p:spPr>
            <a:xfrm>
              <a:off x="7254587" y="2605210"/>
              <a:ext cx="1376915" cy="1376915"/>
            </a:xfrm>
            <a:prstGeom prst="rect">
              <a:avLst/>
            </a:prstGeom>
            <a:solidFill>
              <a:srgbClr val="A1A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254587" y="2789568"/>
              <a:ext cx="1090344" cy="1010387"/>
              <a:chOff x="7255368" y="2789568"/>
              <a:chExt cx="1090344" cy="1010387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7255368" y="3547358"/>
                <a:ext cx="556074" cy="67239"/>
              </a:xfrm>
              <a:custGeom>
                <a:avLst/>
                <a:gdLst>
                  <a:gd name="T0" fmla="*/ 75 w 75"/>
                  <a:gd name="T1" fmla="*/ 9 h 9"/>
                  <a:gd name="T2" fmla="*/ 75 w 75"/>
                  <a:gd name="T3" fmla="*/ 1 h 9"/>
                  <a:gd name="T4" fmla="*/ 7 w 75"/>
                  <a:gd name="T5" fmla="*/ 1 h 9"/>
                  <a:gd name="T6" fmla="*/ 0 w 75"/>
                  <a:gd name="T7" fmla="*/ 0 h 9"/>
                  <a:gd name="T8" fmla="*/ 0 w 75"/>
                  <a:gd name="T9" fmla="*/ 7 h 9"/>
                  <a:gd name="T10" fmla="*/ 7 w 75"/>
                  <a:gd name="T11" fmla="*/ 9 h 9"/>
                  <a:gd name="T12" fmla="*/ 75 w 7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">
                    <a:moveTo>
                      <a:pt x="75" y="9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4" y="9"/>
                      <a:pt x="7" y="9"/>
                    </a:cubicBezTo>
                    <a:lnTo>
                      <a:pt x="75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7582471" y="3027628"/>
                <a:ext cx="318017" cy="356178"/>
              </a:xfrm>
              <a:custGeom>
                <a:avLst/>
                <a:gdLst>
                  <a:gd name="T0" fmla="*/ 43 w 43"/>
                  <a:gd name="T1" fmla="*/ 23 h 48"/>
                  <a:gd name="T2" fmla="*/ 43 w 43"/>
                  <a:gd name="T3" fmla="*/ 22 h 48"/>
                  <a:gd name="T4" fmla="*/ 43 w 43"/>
                  <a:gd name="T5" fmla="*/ 22 h 48"/>
                  <a:gd name="T6" fmla="*/ 42 w 43"/>
                  <a:gd name="T7" fmla="*/ 22 h 48"/>
                  <a:gd name="T8" fmla="*/ 42 w 43"/>
                  <a:gd name="T9" fmla="*/ 21 h 48"/>
                  <a:gd name="T10" fmla="*/ 42 w 43"/>
                  <a:gd name="T11" fmla="*/ 21 h 48"/>
                  <a:gd name="T12" fmla="*/ 5 w 43"/>
                  <a:gd name="T13" fmla="*/ 0 h 48"/>
                  <a:gd name="T14" fmla="*/ 5 w 43"/>
                  <a:gd name="T15" fmla="*/ 0 h 48"/>
                  <a:gd name="T16" fmla="*/ 4 w 43"/>
                  <a:gd name="T17" fmla="*/ 0 h 48"/>
                  <a:gd name="T18" fmla="*/ 3 w 43"/>
                  <a:gd name="T19" fmla="*/ 0 h 48"/>
                  <a:gd name="T20" fmla="*/ 3 w 43"/>
                  <a:gd name="T21" fmla="*/ 0 h 48"/>
                  <a:gd name="T22" fmla="*/ 3 w 43"/>
                  <a:gd name="T23" fmla="*/ 0 h 48"/>
                  <a:gd name="T24" fmla="*/ 2 w 43"/>
                  <a:gd name="T25" fmla="*/ 0 h 48"/>
                  <a:gd name="T26" fmla="*/ 1 w 43"/>
                  <a:gd name="T27" fmla="*/ 0 h 48"/>
                  <a:gd name="T28" fmla="*/ 1 w 43"/>
                  <a:gd name="T29" fmla="*/ 1 h 48"/>
                  <a:gd name="T30" fmla="*/ 0 w 43"/>
                  <a:gd name="T31" fmla="*/ 1 h 48"/>
                  <a:gd name="T32" fmla="*/ 0 w 43"/>
                  <a:gd name="T33" fmla="*/ 2 h 48"/>
                  <a:gd name="T34" fmla="*/ 0 w 43"/>
                  <a:gd name="T35" fmla="*/ 2 h 48"/>
                  <a:gd name="T36" fmla="*/ 0 w 43"/>
                  <a:gd name="T37" fmla="*/ 2 h 48"/>
                  <a:gd name="T38" fmla="*/ 0 w 43"/>
                  <a:gd name="T39" fmla="*/ 3 h 48"/>
                  <a:gd name="T40" fmla="*/ 0 w 43"/>
                  <a:gd name="T41" fmla="*/ 3 h 48"/>
                  <a:gd name="T42" fmla="*/ 0 w 43"/>
                  <a:gd name="T43" fmla="*/ 45 h 48"/>
                  <a:gd name="T44" fmla="*/ 0 w 43"/>
                  <a:gd name="T45" fmla="*/ 45 h 48"/>
                  <a:gd name="T46" fmla="*/ 0 w 43"/>
                  <a:gd name="T47" fmla="*/ 46 h 48"/>
                  <a:gd name="T48" fmla="*/ 0 w 43"/>
                  <a:gd name="T49" fmla="*/ 46 h 48"/>
                  <a:gd name="T50" fmla="*/ 0 w 43"/>
                  <a:gd name="T51" fmla="*/ 47 h 48"/>
                  <a:gd name="T52" fmla="*/ 2 w 43"/>
                  <a:gd name="T53" fmla="*/ 48 h 48"/>
                  <a:gd name="T54" fmla="*/ 2 w 43"/>
                  <a:gd name="T55" fmla="*/ 48 h 48"/>
                  <a:gd name="T56" fmla="*/ 3 w 43"/>
                  <a:gd name="T57" fmla="*/ 48 h 48"/>
                  <a:gd name="T58" fmla="*/ 3 w 43"/>
                  <a:gd name="T59" fmla="*/ 48 h 48"/>
                  <a:gd name="T60" fmla="*/ 3 w 43"/>
                  <a:gd name="T61" fmla="*/ 48 h 48"/>
                  <a:gd name="T62" fmla="*/ 3 w 43"/>
                  <a:gd name="T63" fmla="*/ 48 h 48"/>
                  <a:gd name="T64" fmla="*/ 4 w 43"/>
                  <a:gd name="T65" fmla="*/ 48 h 48"/>
                  <a:gd name="T66" fmla="*/ 5 w 43"/>
                  <a:gd name="T67" fmla="*/ 48 h 48"/>
                  <a:gd name="T68" fmla="*/ 5 w 43"/>
                  <a:gd name="T69" fmla="*/ 48 h 48"/>
                  <a:gd name="T70" fmla="*/ 42 w 43"/>
                  <a:gd name="T71" fmla="*/ 27 h 48"/>
                  <a:gd name="T72" fmla="*/ 42 w 43"/>
                  <a:gd name="T73" fmla="*/ 27 h 48"/>
                  <a:gd name="T74" fmla="*/ 43 w 43"/>
                  <a:gd name="T75" fmla="*/ 26 h 48"/>
                  <a:gd name="T76" fmla="*/ 43 w 43"/>
                  <a:gd name="T77" fmla="*/ 26 h 48"/>
                  <a:gd name="T78" fmla="*/ 43 w 43"/>
                  <a:gd name="T79" fmla="*/ 26 h 48"/>
                  <a:gd name="T80" fmla="*/ 43 w 43"/>
                  <a:gd name="T81" fmla="*/ 25 h 48"/>
                  <a:gd name="T82" fmla="*/ 43 w 43"/>
                  <a:gd name="T83" fmla="*/ 25 h 48"/>
                  <a:gd name="T84" fmla="*/ 43 w 43"/>
                  <a:gd name="T85" fmla="*/ 24 h 48"/>
                  <a:gd name="T86" fmla="*/ 43 w 43"/>
                  <a:gd name="T87" fmla="*/ 23 h 48"/>
                  <a:gd name="T88" fmla="*/ 43 w 43"/>
                  <a:gd name="T89" fmla="*/ 23 h 48"/>
                  <a:gd name="T90" fmla="*/ 7 w 43"/>
                  <a:gd name="T91" fmla="*/ 39 h 48"/>
                  <a:gd name="T92" fmla="*/ 7 w 43"/>
                  <a:gd name="T93" fmla="*/ 9 h 48"/>
                  <a:gd name="T94" fmla="*/ 33 w 43"/>
                  <a:gd name="T95" fmla="*/ 24 h 48"/>
                  <a:gd name="T96" fmla="*/ 7 w 43"/>
                  <a:gd name="T97" fmla="*/ 3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8">
                    <a:moveTo>
                      <a:pt x="43" y="23"/>
                    </a:moveTo>
                    <a:cubicBezTo>
                      <a:pt x="43" y="23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2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7"/>
                    </a:cubicBezTo>
                    <a:cubicBezTo>
                      <a:pt x="1" y="47"/>
                      <a:pt x="1" y="48"/>
                      <a:pt x="2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lose/>
                    <a:moveTo>
                      <a:pt x="7" y="3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33" y="24"/>
                      <a:pt x="33" y="24"/>
                      <a:pt x="33" y="24"/>
                    </a:cubicBezTo>
                    <a:lnTo>
                      <a:pt x="7" y="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7277177" y="3739985"/>
                <a:ext cx="928609" cy="59970"/>
              </a:xfrm>
              <a:custGeom>
                <a:avLst/>
                <a:gdLst>
                  <a:gd name="T0" fmla="*/ 121 w 125"/>
                  <a:gd name="T1" fmla="*/ 0 h 8"/>
                  <a:gd name="T2" fmla="*/ 4 w 125"/>
                  <a:gd name="T3" fmla="*/ 0 h 8"/>
                  <a:gd name="T4" fmla="*/ 0 w 125"/>
                  <a:gd name="T5" fmla="*/ 4 h 8"/>
                  <a:gd name="T6" fmla="*/ 4 w 125"/>
                  <a:gd name="T7" fmla="*/ 8 h 8"/>
                  <a:gd name="T8" fmla="*/ 121 w 125"/>
                  <a:gd name="T9" fmla="*/ 8 h 8"/>
                  <a:gd name="T10" fmla="*/ 125 w 125"/>
                  <a:gd name="T11" fmla="*/ 4 h 8"/>
                  <a:gd name="T12" fmla="*/ 121 w 12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8">
                    <a:moveTo>
                      <a:pt x="1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3" y="8"/>
                      <a:pt x="125" y="6"/>
                      <a:pt x="125" y="4"/>
                    </a:cubicBezTo>
                    <a:cubicBezTo>
                      <a:pt x="125" y="2"/>
                      <a:pt x="123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7864145" y="3501926"/>
                <a:ext cx="154466" cy="163552"/>
              </a:xfrm>
              <a:custGeom>
                <a:avLst/>
                <a:gdLst>
                  <a:gd name="T0" fmla="*/ 28 w 85"/>
                  <a:gd name="T1" fmla="*/ 0 h 90"/>
                  <a:gd name="T2" fmla="*/ 28 w 85"/>
                  <a:gd name="T3" fmla="*/ 29 h 90"/>
                  <a:gd name="T4" fmla="*/ 0 w 85"/>
                  <a:gd name="T5" fmla="*/ 29 h 90"/>
                  <a:gd name="T6" fmla="*/ 0 w 85"/>
                  <a:gd name="T7" fmla="*/ 29 h 90"/>
                  <a:gd name="T8" fmla="*/ 0 w 85"/>
                  <a:gd name="T9" fmla="*/ 58 h 90"/>
                  <a:gd name="T10" fmla="*/ 0 w 85"/>
                  <a:gd name="T11" fmla="*/ 62 h 90"/>
                  <a:gd name="T12" fmla="*/ 28 w 85"/>
                  <a:gd name="T13" fmla="*/ 62 h 90"/>
                  <a:gd name="T14" fmla="*/ 28 w 85"/>
                  <a:gd name="T15" fmla="*/ 90 h 90"/>
                  <a:gd name="T16" fmla="*/ 57 w 85"/>
                  <a:gd name="T17" fmla="*/ 90 h 90"/>
                  <a:gd name="T18" fmla="*/ 57 w 85"/>
                  <a:gd name="T19" fmla="*/ 62 h 90"/>
                  <a:gd name="T20" fmla="*/ 85 w 85"/>
                  <a:gd name="T21" fmla="*/ 62 h 90"/>
                  <a:gd name="T22" fmla="*/ 85 w 85"/>
                  <a:gd name="T23" fmla="*/ 58 h 90"/>
                  <a:gd name="T24" fmla="*/ 85 w 85"/>
                  <a:gd name="T25" fmla="*/ 29 h 90"/>
                  <a:gd name="T26" fmla="*/ 85 w 85"/>
                  <a:gd name="T27" fmla="*/ 29 h 90"/>
                  <a:gd name="T28" fmla="*/ 57 w 85"/>
                  <a:gd name="T29" fmla="*/ 29 h 90"/>
                  <a:gd name="T30" fmla="*/ 57 w 85"/>
                  <a:gd name="T31" fmla="*/ 0 h 90"/>
                  <a:gd name="T32" fmla="*/ 28 w 85"/>
                  <a:gd name="T3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90">
                    <a:moveTo>
                      <a:pt x="28" y="0"/>
                    </a:moveTo>
                    <a:lnTo>
                      <a:pt x="28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28" y="62"/>
                    </a:lnTo>
                    <a:lnTo>
                      <a:pt x="28" y="90"/>
                    </a:lnTo>
                    <a:lnTo>
                      <a:pt x="57" y="90"/>
                    </a:lnTo>
                    <a:lnTo>
                      <a:pt x="57" y="62"/>
                    </a:lnTo>
                    <a:lnTo>
                      <a:pt x="85" y="62"/>
                    </a:lnTo>
                    <a:lnTo>
                      <a:pt x="85" y="58"/>
                    </a:lnTo>
                    <a:lnTo>
                      <a:pt x="85" y="29"/>
                    </a:lnTo>
                    <a:lnTo>
                      <a:pt x="85" y="29"/>
                    </a:lnTo>
                    <a:lnTo>
                      <a:pt x="57" y="29"/>
                    </a:lnTo>
                    <a:lnTo>
                      <a:pt x="57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7255368" y="2789568"/>
                <a:ext cx="1090344" cy="825027"/>
              </a:xfrm>
              <a:custGeom>
                <a:avLst/>
                <a:gdLst>
                  <a:gd name="T0" fmla="*/ 125 w 147"/>
                  <a:gd name="T1" fmla="*/ 0 h 111"/>
                  <a:gd name="T2" fmla="*/ 125 w 147"/>
                  <a:gd name="T3" fmla="*/ 0 h 111"/>
                  <a:gd name="T4" fmla="*/ 7 w 147"/>
                  <a:gd name="T5" fmla="*/ 0 h 111"/>
                  <a:gd name="T6" fmla="*/ 0 w 147"/>
                  <a:gd name="T7" fmla="*/ 1 h 111"/>
                  <a:gd name="T8" fmla="*/ 0 w 147"/>
                  <a:gd name="T9" fmla="*/ 9 h 111"/>
                  <a:gd name="T10" fmla="*/ 7 w 147"/>
                  <a:gd name="T11" fmla="*/ 7 h 111"/>
                  <a:gd name="T12" fmla="*/ 124 w 147"/>
                  <a:gd name="T13" fmla="*/ 7 h 111"/>
                  <a:gd name="T14" fmla="*/ 140 w 147"/>
                  <a:gd name="T15" fmla="*/ 23 h 111"/>
                  <a:gd name="T16" fmla="*/ 140 w 147"/>
                  <a:gd name="T17" fmla="*/ 88 h 111"/>
                  <a:gd name="T18" fmla="*/ 124 w 147"/>
                  <a:gd name="T19" fmla="*/ 103 h 111"/>
                  <a:gd name="T20" fmla="*/ 111 w 147"/>
                  <a:gd name="T21" fmla="*/ 103 h 111"/>
                  <a:gd name="T22" fmla="*/ 111 w 147"/>
                  <a:gd name="T23" fmla="*/ 111 h 111"/>
                  <a:gd name="T24" fmla="*/ 125 w 147"/>
                  <a:gd name="T25" fmla="*/ 111 h 111"/>
                  <a:gd name="T26" fmla="*/ 125 w 147"/>
                  <a:gd name="T27" fmla="*/ 110 h 111"/>
                  <a:gd name="T28" fmla="*/ 147 w 147"/>
                  <a:gd name="T29" fmla="*/ 88 h 111"/>
                  <a:gd name="T30" fmla="*/ 147 w 147"/>
                  <a:gd name="T31" fmla="*/ 23 h 111"/>
                  <a:gd name="T32" fmla="*/ 125 w 147"/>
                  <a:gd name="T3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7" h="111">
                    <a:moveTo>
                      <a:pt x="125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8"/>
                      <a:pt x="4" y="7"/>
                      <a:pt x="7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33" y="7"/>
                      <a:pt x="140" y="14"/>
                      <a:pt x="140" y="23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40" y="96"/>
                      <a:pt x="133" y="103"/>
                      <a:pt x="124" y="103"/>
                    </a:cubicBezTo>
                    <a:cubicBezTo>
                      <a:pt x="111" y="103"/>
                      <a:pt x="111" y="103"/>
                      <a:pt x="111" y="103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37" y="110"/>
                      <a:pt x="147" y="100"/>
                      <a:pt x="147" y="88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11"/>
                      <a:pt x="137" y="1"/>
                      <a:pt x="1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 userDrawn="1"/>
        </p:nvGrpSpPr>
        <p:grpSpPr>
          <a:xfrm>
            <a:off x="756325" y="2781730"/>
            <a:ext cx="1762686" cy="1762683"/>
            <a:chOff x="1507108" y="2100648"/>
            <a:chExt cx="1627763" cy="1627761"/>
          </a:xfrm>
        </p:grpSpPr>
        <p:sp>
          <p:nvSpPr>
            <p:cNvPr id="26" name="矩形 25"/>
            <p:cNvSpPr/>
            <p:nvPr/>
          </p:nvSpPr>
          <p:spPr>
            <a:xfrm>
              <a:off x="1507110" y="2100648"/>
              <a:ext cx="1627761" cy="1627761"/>
            </a:xfrm>
            <a:prstGeom prst="rect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507108" y="2201164"/>
              <a:ext cx="1384865" cy="1466956"/>
              <a:chOff x="1550988" y="1668463"/>
              <a:chExt cx="615950" cy="652462"/>
            </a:xfrm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550988" y="1962150"/>
                <a:ext cx="585788" cy="358775"/>
              </a:xfrm>
              <a:custGeom>
                <a:avLst/>
                <a:gdLst>
                  <a:gd name="T0" fmla="*/ 62 w 153"/>
                  <a:gd name="T1" fmla="*/ 94 h 94"/>
                  <a:gd name="T2" fmla="*/ 69 w 153"/>
                  <a:gd name="T3" fmla="*/ 91 h 94"/>
                  <a:gd name="T4" fmla="*/ 139 w 153"/>
                  <a:gd name="T5" fmla="*/ 22 h 94"/>
                  <a:gd name="T6" fmla="*/ 153 w 153"/>
                  <a:gd name="T7" fmla="*/ 0 h 94"/>
                  <a:gd name="T8" fmla="*/ 145 w 153"/>
                  <a:gd name="T9" fmla="*/ 0 h 94"/>
                  <a:gd name="T10" fmla="*/ 134 w 153"/>
                  <a:gd name="T11" fmla="*/ 16 h 94"/>
                  <a:gd name="T12" fmla="*/ 64 w 153"/>
                  <a:gd name="T13" fmla="*/ 86 h 94"/>
                  <a:gd name="T14" fmla="*/ 62 w 153"/>
                  <a:gd name="T15" fmla="*/ 87 h 94"/>
                  <a:gd name="T16" fmla="*/ 59 w 153"/>
                  <a:gd name="T17" fmla="*/ 86 h 94"/>
                  <a:gd name="T18" fmla="*/ 0 w 153"/>
                  <a:gd name="T19" fmla="*/ 27 h 94"/>
                  <a:gd name="T20" fmla="*/ 0 w 153"/>
                  <a:gd name="T21" fmla="*/ 36 h 94"/>
                  <a:gd name="T22" fmla="*/ 54 w 153"/>
                  <a:gd name="T23" fmla="*/ 91 h 94"/>
                  <a:gd name="T24" fmla="*/ 62 w 153"/>
                  <a:gd name="T2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3" h="94">
                    <a:moveTo>
                      <a:pt x="62" y="94"/>
                    </a:moveTo>
                    <a:cubicBezTo>
                      <a:pt x="64" y="94"/>
                      <a:pt x="67" y="93"/>
                      <a:pt x="69" y="91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45" y="15"/>
                      <a:pt x="150" y="8"/>
                      <a:pt x="153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2" y="6"/>
                      <a:pt x="139" y="12"/>
                      <a:pt x="134" y="1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1" y="87"/>
                      <a:pt x="60" y="87"/>
                      <a:pt x="59" y="8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6" y="93"/>
                      <a:pt x="59" y="94"/>
                      <a:pt x="62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550988" y="1668463"/>
                <a:ext cx="588963" cy="160337"/>
              </a:xfrm>
              <a:custGeom>
                <a:avLst/>
                <a:gdLst>
                  <a:gd name="T0" fmla="*/ 139 w 154"/>
                  <a:gd name="T1" fmla="*/ 18 h 42"/>
                  <a:gd name="T2" fmla="*/ 114 w 154"/>
                  <a:gd name="T3" fmla="*/ 3 h 42"/>
                  <a:gd name="T4" fmla="*/ 83 w 154"/>
                  <a:gd name="T5" fmla="*/ 3 h 42"/>
                  <a:gd name="T6" fmla="*/ 62 w 154"/>
                  <a:gd name="T7" fmla="*/ 13 h 42"/>
                  <a:gd name="T8" fmla="*/ 40 w 154"/>
                  <a:gd name="T9" fmla="*/ 3 h 42"/>
                  <a:gd name="T10" fmla="*/ 9 w 154"/>
                  <a:gd name="T11" fmla="*/ 3 h 42"/>
                  <a:gd name="T12" fmla="*/ 0 w 154"/>
                  <a:gd name="T13" fmla="*/ 7 h 42"/>
                  <a:gd name="T14" fmla="*/ 0 w 154"/>
                  <a:gd name="T15" fmla="*/ 15 h 42"/>
                  <a:gd name="T16" fmla="*/ 11 w 154"/>
                  <a:gd name="T17" fmla="*/ 10 h 42"/>
                  <a:gd name="T18" fmla="*/ 26 w 154"/>
                  <a:gd name="T19" fmla="*/ 8 h 42"/>
                  <a:gd name="T20" fmla="*/ 38 w 154"/>
                  <a:gd name="T21" fmla="*/ 9 h 42"/>
                  <a:gd name="T22" fmla="*/ 59 w 154"/>
                  <a:gd name="T23" fmla="*/ 21 h 42"/>
                  <a:gd name="T24" fmla="*/ 62 w 154"/>
                  <a:gd name="T25" fmla="*/ 22 h 42"/>
                  <a:gd name="T26" fmla="*/ 64 w 154"/>
                  <a:gd name="T27" fmla="*/ 21 h 42"/>
                  <a:gd name="T28" fmla="*/ 85 w 154"/>
                  <a:gd name="T29" fmla="*/ 9 h 42"/>
                  <a:gd name="T30" fmla="*/ 112 w 154"/>
                  <a:gd name="T31" fmla="*/ 10 h 42"/>
                  <a:gd name="T32" fmla="*/ 134 w 154"/>
                  <a:gd name="T33" fmla="*/ 23 h 42"/>
                  <a:gd name="T34" fmla="*/ 146 w 154"/>
                  <a:gd name="T35" fmla="*/ 42 h 42"/>
                  <a:gd name="T36" fmla="*/ 154 w 154"/>
                  <a:gd name="T37" fmla="*/ 42 h 42"/>
                  <a:gd name="T38" fmla="*/ 153 w 154"/>
                  <a:gd name="T39" fmla="*/ 42 h 42"/>
                  <a:gd name="T40" fmla="*/ 139 w 154"/>
                  <a:gd name="T41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42">
                    <a:moveTo>
                      <a:pt x="139" y="18"/>
                    </a:moveTo>
                    <a:cubicBezTo>
                      <a:pt x="132" y="11"/>
                      <a:pt x="123" y="6"/>
                      <a:pt x="114" y="3"/>
                    </a:cubicBezTo>
                    <a:cubicBezTo>
                      <a:pt x="104" y="0"/>
                      <a:pt x="94" y="0"/>
                      <a:pt x="83" y="3"/>
                    </a:cubicBezTo>
                    <a:cubicBezTo>
                      <a:pt x="76" y="5"/>
                      <a:pt x="68" y="8"/>
                      <a:pt x="62" y="13"/>
                    </a:cubicBezTo>
                    <a:cubicBezTo>
                      <a:pt x="55" y="8"/>
                      <a:pt x="48" y="5"/>
                      <a:pt x="40" y="3"/>
                    </a:cubicBezTo>
                    <a:cubicBezTo>
                      <a:pt x="29" y="0"/>
                      <a:pt x="19" y="0"/>
                      <a:pt x="9" y="3"/>
                    </a:cubicBezTo>
                    <a:cubicBezTo>
                      <a:pt x="6" y="4"/>
                      <a:pt x="3" y="6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3"/>
                      <a:pt x="7" y="11"/>
                      <a:pt x="11" y="10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0" y="8"/>
                      <a:pt x="34" y="8"/>
                      <a:pt x="38" y="9"/>
                    </a:cubicBezTo>
                    <a:cubicBezTo>
                      <a:pt x="46" y="11"/>
                      <a:pt x="53" y="15"/>
                      <a:pt x="59" y="2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70" y="15"/>
                      <a:pt x="78" y="11"/>
                      <a:pt x="85" y="9"/>
                    </a:cubicBezTo>
                    <a:cubicBezTo>
                      <a:pt x="94" y="7"/>
                      <a:pt x="103" y="7"/>
                      <a:pt x="112" y="10"/>
                    </a:cubicBezTo>
                    <a:cubicBezTo>
                      <a:pt x="120" y="13"/>
                      <a:pt x="128" y="17"/>
                      <a:pt x="134" y="23"/>
                    </a:cubicBezTo>
                    <a:cubicBezTo>
                      <a:pt x="139" y="28"/>
                      <a:pt x="143" y="35"/>
                      <a:pt x="146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0" y="33"/>
                      <a:pt x="145" y="25"/>
                      <a:pt x="139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2087563" y="1855788"/>
                <a:ext cx="79375" cy="79375"/>
              </a:xfrm>
              <a:custGeom>
                <a:avLst/>
                <a:gdLst>
                  <a:gd name="T0" fmla="*/ 50 w 50"/>
                  <a:gd name="T1" fmla="*/ 17 h 50"/>
                  <a:gd name="T2" fmla="*/ 33 w 50"/>
                  <a:gd name="T3" fmla="*/ 17 h 50"/>
                  <a:gd name="T4" fmla="*/ 33 w 50"/>
                  <a:gd name="T5" fmla="*/ 0 h 50"/>
                  <a:gd name="T6" fmla="*/ 16 w 50"/>
                  <a:gd name="T7" fmla="*/ 0 h 50"/>
                  <a:gd name="T8" fmla="*/ 16 w 50"/>
                  <a:gd name="T9" fmla="*/ 17 h 50"/>
                  <a:gd name="T10" fmla="*/ 0 w 50"/>
                  <a:gd name="T11" fmla="*/ 17 h 50"/>
                  <a:gd name="T12" fmla="*/ 0 w 50"/>
                  <a:gd name="T13" fmla="*/ 33 h 50"/>
                  <a:gd name="T14" fmla="*/ 16 w 50"/>
                  <a:gd name="T15" fmla="*/ 33 h 50"/>
                  <a:gd name="T16" fmla="*/ 16 w 50"/>
                  <a:gd name="T17" fmla="*/ 50 h 50"/>
                  <a:gd name="T18" fmla="*/ 33 w 50"/>
                  <a:gd name="T19" fmla="*/ 50 h 50"/>
                  <a:gd name="T20" fmla="*/ 33 w 50"/>
                  <a:gd name="T21" fmla="*/ 33 h 50"/>
                  <a:gd name="T22" fmla="*/ 50 w 50"/>
                  <a:gd name="T23" fmla="*/ 33 h 50"/>
                  <a:gd name="T24" fmla="*/ 50 w 50"/>
                  <a:gd name="T25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50" y="17"/>
                    </a:moveTo>
                    <a:lnTo>
                      <a:pt x="33" y="17"/>
                    </a:lnTo>
                    <a:lnTo>
                      <a:pt x="33" y="0"/>
                    </a:ln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33"/>
                    </a:lnTo>
                    <a:lnTo>
                      <a:pt x="16" y="33"/>
                    </a:lnTo>
                    <a:lnTo>
                      <a:pt x="16" y="50"/>
                    </a:lnTo>
                    <a:lnTo>
                      <a:pt x="33" y="50"/>
                    </a:lnTo>
                    <a:lnTo>
                      <a:pt x="33" y="33"/>
                    </a:lnTo>
                    <a:lnTo>
                      <a:pt x="50" y="33"/>
                    </a:lnTo>
                    <a:lnTo>
                      <a:pt x="5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>
            <a:off x="3540794" y="2781730"/>
            <a:ext cx="1762686" cy="1762683"/>
            <a:chOff x="4146320" y="2100648"/>
            <a:chExt cx="1627764" cy="1627761"/>
          </a:xfrm>
        </p:grpSpPr>
        <p:sp>
          <p:nvSpPr>
            <p:cNvPr id="32" name="矩形 31"/>
            <p:cNvSpPr/>
            <p:nvPr/>
          </p:nvSpPr>
          <p:spPr>
            <a:xfrm>
              <a:off x="4146323" y="2100648"/>
              <a:ext cx="1627761" cy="1627761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6320" y="2201164"/>
              <a:ext cx="1472700" cy="1527245"/>
            </a:xfrm>
            <a:prstGeom prst="rect">
              <a:avLst/>
            </a:prstGeom>
          </p:spPr>
        </p:pic>
      </p:grpSp>
      <p:sp>
        <p:nvSpPr>
          <p:cNvPr id="34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8171" y="4785179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7711" y="4785179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53376" y="4785179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42916" y="4795442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584518"/>
            <a:ext cx="10210270" cy="987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10324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28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487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8456" y="5600701"/>
            <a:ext cx="2319673" cy="518874"/>
          </a:xfrm>
          <a:prstGeom prst="rect">
            <a:avLst/>
          </a:prstGeom>
        </p:spPr>
      </p:pic>
      <p:grpSp>
        <p:nvGrpSpPr>
          <p:cNvPr id="32" name="组合 31"/>
          <p:cNvGrpSpPr/>
          <p:nvPr userDrawn="1"/>
        </p:nvGrpSpPr>
        <p:grpSpPr>
          <a:xfrm>
            <a:off x="4319783" y="2239060"/>
            <a:ext cx="3552435" cy="1933444"/>
            <a:chOff x="-1906587" y="2205038"/>
            <a:chExt cx="3138488" cy="1708149"/>
          </a:xfrm>
          <a:solidFill>
            <a:srgbClr val="005BAC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-474662" y="2205038"/>
              <a:ext cx="1706563" cy="1708149"/>
            </a:xfrm>
            <a:custGeom>
              <a:avLst/>
              <a:gdLst>
                <a:gd name="T0" fmla="*/ 907 w 907"/>
                <a:gd name="T1" fmla="*/ 907 h 907"/>
                <a:gd name="T2" fmla="*/ 0 w 907"/>
                <a:gd name="T3" fmla="*/ 907 h 907"/>
                <a:gd name="T4" fmla="*/ 0 w 907"/>
                <a:gd name="T5" fmla="*/ 794 h 907"/>
                <a:gd name="T6" fmla="*/ 14 w 907"/>
                <a:gd name="T7" fmla="*/ 794 h 907"/>
                <a:gd name="T8" fmla="*/ 14 w 907"/>
                <a:gd name="T9" fmla="*/ 894 h 907"/>
                <a:gd name="T10" fmla="*/ 893 w 907"/>
                <a:gd name="T11" fmla="*/ 894 h 907"/>
                <a:gd name="T12" fmla="*/ 893 w 907"/>
                <a:gd name="T13" fmla="*/ 67 h 907"/>
                <a:gd name="T14" fmla="*/ 840 w 907"/>
                <a:gd name="T15" fmla="*/ 14 h 907"/>
                <a:gd name="T16" fmla="*/ 14 w 907"/>
                <a:gd name="T17" fmla="*/ 14 h 907"/>
                <a:gd name="T18" fmla="*/ 14 w 907"/>
                <a:gd name="T19" fmla="*/ 114 h 907"/>
                <a:gd name="T20" fmla="*/ 0 w 907"/>
                <a:gd name="T21" fmla="*/ 114 h 907"/>
                <a:gd name="T22" fmla="*/ 0 w 907"/>
                <a:gd name="T23" fmla="*/ 0 h 907"/>
                <a:gd name="T24" fmla="*/ 840 w 907"/>
                <a:gd name="T25" fmla="*/ 0 h 907"/>
                <a:gd name="T26" fmla="*/ 907 w 907"/>
                <a:gd name="T27" fmla="*/ 67 h 907"/>
                <a:gd name="T28" fmla="*/ 907 w 907"/>
                <a:gd name="T29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7" h="907">
                  <a:moveTo>
                    <a:pt x="907" y="907"/>
                  </a:moveTo>
                  <a:cubicBezTo>
                    <a:pt x="0" y="907"/>
                    <a:pt x="0" y="907"/>
                    <a:pt x="0" y="907"/>
                  </a:cubicBezTo>
                  <a:cubicBezTo>
                    <a:pt x="0" y="794"/>
                    <a:pt x="0" y="794"/>
                    <a:pt x="0" y="794"/>
                  </a:cubicBezTo>
                  <a:cubicBezTo>
                    <a:pt x="14" y="794"/>
                    <a:pt x="14" y="794"/>
                    <a:pt x="14" y="794"/>
                  </a:cubicBezTo>
                  <a:cubicBezTo>
                    <a:pt x="14" y="894"/>
                    <a:pt x="14" y="894"/>
                    <a:pt x="14" y="894"/>
                  </a:cubicBezTo>
                  <a:cubicBezTo>
                    <a:pt x="893" y="894"/>
                    <a:pt x="893" y="894"/>
                    <a:pt x="893" y="894"/>
                  </a:cubicBezTo>
                  <a:cubicBezTo>
                    <a:pt x="893" y="67"/>
                    <a:pt x="893" y="67"/>
                    <a:pt x="893" y="67"/>
                  </a:cubicBezTo>
                  <a:cubicBezTo>
                    <a:pt x="893" y="38"/>
                    <a:pt x="869" y="14"/>
                    <a:pt x="840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77" y="0"/>
                    <a:pt x="907" y="30"/>
                    <a:pt x="907" y="67"/>
                  </a:cubicBezTo>
                  <a:lnTo>
                    <a:pt x="907" y="9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-1604962" y="3225800"/>
              <a:ext cx="133350" cy="193675"/>
            </a:xfrm>
            <a:custGeom>
              <a:avLst/>
              <a:gdLst>
                <a:gd name="T0" fmla="*/ 69 w 71"/>
                <a:gd name="T1" fmla="*/ 11 h 103"/>
                <a:gd name="T2" fmla="*/ 42 w 71"/>
                <a:gd name="T3" fmla="*/ 11 h 103"/>
                <a:gd name="T4" fmla="*/ 42 w 71"/>
                <a:gd name="T5" fmla="*/ 100 h 103"/>
                <a:gd name="T6" fmla="*/ 39 w 71"/>
                <a:gd name="T7" fmla="*/ 103 h 103"/>
                <a:gd name="T8" fmla="*/ 32 w 71"/>
                <a:gd name="T9" fmla="*/ 103 h 103"/>
                <a:gd name="T10" fmla="*/ 29 w 71"/>
                <a:gd name="T11" fmla="*/ 100 h 103"/>
                <a:gd name="T12" fmla="*/ 29 w 71"/>
                <a:gd name="T13" fmla="*/ 11 h 103"/>
                <a:gd name="T14" fmla="*/ 2 w 71"/>
                <a:gd name="T15" fmla="*/ 11 h 103"/>
                <a:gd name="T16" fmla="*/ 0 w 71"/>
                <a:gd name="T17" fmla="*/ 9 h 103"/>
                <a:gd name="T18" fmla="*/ 0 w 71"/>
                <a:gd name="T19" fmla="*/ 2 h 103"/>
                <a:gd name="T20" fmla="*/ 2 w 71"/>
                <a:gd name="T21" fmla="*/ 0 h 103"/>
                <a:gd name="T22" fmla="*/ 69 w 71"/>
                <a:gd name="T23" fmla="*/ 0 h 103"/>
                <a:gd name="T24" fmla="*/ 71 w 71"/>
                <a:gd name="T25" fmla="*/ 2 h 103"/>
                <a:gd name="T26" fmla="*/ 71 w 71"/>
                <a:gd name="T27" fmla="*/ 9 h 103"/>
                <a:gd name="T28" fmla="*/ 69 w 71"/>
                <a:gd name="T29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103">
                  <a:moveTo>
                    <a:pt x="69" y="11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1"/>
                    <a:pt x="41" y="103"/>
                    <a:pt x="39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0" y="103"/>
                    <a:pt x="29" y="101"/>
                    <a:pt x="29" y="10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1" y="1"/>
                    <a:pt x="71" y="2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10"/>
                    <a:pt x="70" y="11"/>
                    <a:pt x="6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-1443037" y="3224213"/>
              <a:ext cx="109538" cy="195262"/>
            </a:xfrm>
            <a:custGeom>
              <a:avLst/>
              <a:gdLst>
                <a:gd name="T0" fmla="*/ 55 w 58"/>
                <a:gd name="T1" fmla="*/ 104 h 104"/>
                <a:gd name="T2" fmla="*/ 48 w 58"/>
                <a:gd name="T3" fmla="*/ 104 h 104"/>
                <a:gd name="T4" fmla="*/ 46 w 58"/>
                <a:gd name="T5" fmla="*/ 101 h 104"/>
                <a:gd name="T6" fmla="*/ 46 w 58"/>
                <a:gd name="T7" fmla="*/ 55 h 104"/>
                <a:gd name="T8" fmla="*/ 31 w 58"/>
                <a:gd name="T9" fmla="*/ 37 h 104"/>
                <a:gd name="T10" fmla="*/ 12 w 58"/>
                <a:gd name="T11" fmla="*/ 41 h 104"/>
                <a:gd name="T12" fmla="*/ 12 w 58"/>
                <a:gd name="T13" fmla="*/ 101 h 104"/>
                <a:gd name="T14" fmla="*/ 9 w 58"/>
                <a:gd name="T15" fmla="*/ 104 h 104"/>
                <a:gd name="T16" fmla="*/ 2 w 58"/>
                <a:gd name="T17" fmla="*/ 104 h 104"/>
                <a:gd name="T18" fmla="*/ 0 w 58"/>
                <a:gd name="T19" fmla="*/ 101 h 104"/>
                <a:gd name="T20" fmla="*/ 0 w 58"/>
                <a:gd name="T21" fmla="*/ 2 h 104"/>
                <a:gd name="T22" fmla="*/ 2 w 58"/>
                <a:gd name="T23" fmla="*/ 0 h 104"/>
                <a:gd name="T24" fmla="*/ 9 w 58"/>
                <a:gd name="T25" fmla="*/ 0 h 104"/>
                <a:gd name="T26" fmla="*/ 12 w 58"/>
                <a:gd name="T27" fmla="*/ 2 h 104"/>
                <a:gd name="T28" fmla="*/ 12 w 58"/>
                <a:gd name="T29" fmla="*/ 31 h 104"/>
                <a:gd name="T30" fmla="*/ 33 w 58"/>
                <a:gd name="T31" fmla="*/ 27 h 104"/>
                <a:gd name="T32" fmla="*/ 58 w 58"/>
                <a:gd name="T33" fmla="*/ 55 h 104"/>
                <a:gd name="T34" fmla="*/ 58 w 58"/>
                <a:gd name="T35" fmla="*/ 101 h 104"/>
                <a:gd name="T36" fmla="*/ 55 w 58"/>
                <a:gd name="T3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04">
                  <a:moveTo>
                    <a:pt x="55" y="104"/>
                  </a:move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6" y="102"/>
                    <a:pt x="46" y="101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42"/>
                    <a:pt x="40" y="37"/>
                    <a:pt x="31" y="37"/>
                  </a:cubicBezTo>
                  <a:cubicBezTo>
                    <a:pt x="27" y="37"/>
                    <a:pt x="18" y="38"/>
                    <a:pt x="12" y="4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2"/>
                    <a:pt x="11" y="104"/>
                    <a:pt x="9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2"/>
                    <a:pt x="0" y="10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8"/>
                    <a:pt x="27" y="27"/>
                    <a:pt x="33" y="27"/>
                  </a:cubicBezTo>
                  <a:cubicBezTo>
                    <a:pt x="48" y="27"/>
                    <a:pt x="58" y="35"/>
                    <a:pt x="58" y="55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2"/>
                    <a:pt x="57" y="104"/>
                    <a:pt x="55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"/>
            <p:cNvSpPr>
              <a:spLocks noEditPoints="1"/>
            </p:cNvSpPr>
            <p:nvPr/>
          </p:nvSpPr>
          <p:spPr bwMode="auto">
            <a:xfrm>
              <a:off x="-1304925" y="3275013"/>
              <a:ext cx="115888" cy="147637"/>
            </a:xfrm>
            <a:custGeom>
              <a:avLst/>
              <a:gdLst>
                <a:gd name="T0" fmla="*/ 59 w 61"/>
                <a:gd name="T1" fmla="*/ 42 h 78"/>
                <a:gd name="T2" fmla="*/ 12 w 61"/>
                <a:gd name="T3" fmla="*/ 42 h 78"/>
                <a:gd name="T4" fmla="*/ 12 w 61"/>
                <a:gd name="T5" fmla="*/ 44 h 78"/>
                <a:gd name="T6" fmla="*/ 32 w 61"/>
                <a:gd name="T7" fmla="*/ 67 h 78"/>
                <a:gd name="T8" fmla="*/ 56 w 61"/>
                <a:gd name="T9" fmla="*/ 65 h 78"/>
                <a:gd name="T10" fmla="*/ 57 w 61"/>
                <a:gd name="T11" fmla="*/ 65 h 78"/>
                <a:gd name="T12" fmla="*/ 59 w 61"/>
                <a:gd name="T13" fmla="*/ 67 h 78"/>
                <a:gd name="T14" fmla="*/ 59 w 61"/>
                <a:gd name="T15" fmla="*/ 72 h 78"/>
                <a:gd name="T16" fmla="*/ 56 w 61"/>
                <a:gd name="T17" fmla="*/ 75 h 78"/>
                <a:gd name="T18" fmla="*/ 32 w 61"/>
                <a:gd name="T19" fmla="*/ 78 h 78"/>
                <a:gd name="T20" fmla="*/ 0 w 61"/>
                <a:gd name="T21" fmla="*/ 44 h 78"/>
                <a:gd name="T22" fmla="*/ 0 w 61"/>
                <a:gd name="T23" fmla="*/ 32 h 78"/>
                <a:gd name="T24" fmla="*/ 31 w 61"/>
                <a:gd name="T25" fmla="*/ 0 h 78"/>
                <a:gd name="T26" fmla="*/ 61 w 61"/>
                <a:gd name="T27" fmla="*/ 32 h 78"/>
                <a:gd name="T28" fmla="*/ 61 w 61"/>
                <a:gd name="T29" fmla="*/ 39 h 78"/>
                <a:gd name="T30" fmla="*/ 59 w 61"/>
                <a:gd name="T31" fmla="*/ 42 h 78"/>
                <a:gd name="T32" fmla="*/ 49 w 61"/>
                <a:gd name="T33" fmla="*/ 32 h 78"/>
                <a:gd name="T34" fmla="*/ 31 w 61"/>
                <a:gd name="T35" fmla="*/ 10 h 78"/>
                <a:gd name="T36" fmla="*/ 12 w 61"/>
                <a:gd name="T37" fmla="*/ 32 h 78"/>
                <a:gd name="T38" fmla="*/ 12 w 61"/>
                <a:gd name="T39" fmla="*/ 33 h 78"/>
                <a:gd name="T40" fmla="*/ 49 w 61"/>
                <a:gd name="T41" fmla="*/ 33 h 78"/>
                <a:gd name="T42" fmla="*/ 49 w 61"/>
                <a:gd name="T43" fmla="*/ 3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78">
                  <a:moveTo>
                    <a:pt x="59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61"/>
                    <a:pt x="19" y="67"/>
                    <a:pt x="32" y="67"/>
                  </a:cubicBezTo>
                  <a:cubicBezTo>
                    <a:pt x="40" y="67"/>
                    <a:pt x="50" y="66"/>
                    <a:pt x="56" y="65"/>
                  </a:cubicBezTo>
                  <a:cubicBezTo>
                    <a:pt x="56" y="65"/>
                    <a:pt x="57" y="65"/>
                    <a:pt x="57" y="65"/>
                  </a:cubicBezTo>
                  <a:cubicBezTo>
                    <a:pt x="58" y="65"/>
                    <a:pt x="59" y="66"/>
                    <a:pt x="59" y="67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4"/>
                    <a:pt x="58" y="75"/>
                    <a:pt x="56" y="75"/>
                  </a:cubicBezTo>
                  <a:cubicBezTo>
                    <a:pt x="48" y="77"/>
                    <a:pt x="41" y="78"/>
                    <a:pt x="32" y="78"/>
                  </a:cubicBezTo>
                  <a:cubicBezTo>
                    <a:pt x="16" y="78"/>
                    <a:pt x="0" y="70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2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1"/>
                    <a:pt x="60" y="42"/>
                    <a:pt x="59" y="42"/>
                  </a:cubicBezTo>
                  <a:close/>
                  <a:moveTo>
                    <a:pt x="49" y="32"/>
                  </a:moveTo>
                  <a:cubicBezTo>
                    <a:pt x="49" y="16"/>
                    <a:pt x="43" y="10"/>
                    <a:pt x="31" y="10"/>
                  </a:cubicBezTo>
                  <a:cubicBezTo>
                    <a:pt x="19" y="10"/>
                    <a:pt x="12" y="17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49" y="33"/>
                    <a:pt x="49" y="33"/>
                    <a:pt x="49" y="33"/>
                  </a:cubicBezTo>
                  <a:lnTo>
                    <a:pt x="4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-1092200" y="3225800"/>
              <a:ext cx="158750" cy="193675"/>
            </a:xfrm>
            <a:custGeom>
              <a:avLst/>
              <a:gdLst>
                <a:gd name="T0" fmla="*/ 81 w 84"/>
                <a:gd name="T1" fmla="*/ 103 h 103"/>
                <a:gd name="T2" fmla="*/ 75 w 84"/>
                <a:gd name="T3" fmla="*/ 103 h 103"/>
                <a:gd name="T4" fmla="*/ 72 w 84"/>
                <a:gd name="T5" fmla="*/ 100 h 103"/>
                <a:gd name="T6" fmla="*/ 72 w 84"/>
                <a:gd name="T7" fmla="*/ 18 h 103"/>
                <a:gd name="T8" fmla="*/ 72 w 84"/>
                <a:gd name="T9" fmla="*/ 17 h 103"/>
                <a:gd name="T10" fmla="*/ 71 w 84"/>
                <a:gd name="T11" fmla="*/ 18 h 103"/>
                <a:gd name="T12" fmla="*/ 52 w 84"/>
                <a:gd name="T13" fmla="*/ 59 h 103"/>
                <a:gd name="T14" fmla="*/ 45 w 84"/>
                <a:gd name="T15" fmla="*/ 63 h 103"/>
                <a:gd name="T16" fmla="*/ 39 w 84"/>
                <a:gd name="T17" fmla="*/ 63 h 103"/>
                <a:gd name="T18" fmla="*/ 33 w 84"/>
                <a:gd name="T19" fmla="*/ 59 h 103"/>
                <a:gd name="T20" fmla="*/ 13 w 84"/>
                <a:gd name="T21" fmla="*/ 18 h 103"/>
                <a:gd name="T22" fmla="*/ 13 w 84"/>
                <a:gd name="T23" fmla="*/ 17 h 103"/>
                <a:gd name="T24" fmla="*/ 13 w 84"/>
                <a:gd name="T25" fmla="*/ 18 h 103"/>
                <a:gd name="T26" fmla="*/ 13 w 84"/>
                <a:gd name="T27" fmla="*/ 100 h 103"/>
                <a:gd name="T28" fmla="*/ 10 w 84"/>
                <a:gd name="T29" fmla="*/ 103 h 103"/>
                <a:gd name="T30" fmla="*/ 3 w 84"/>
                <a:gd name="T31" fmla="*/ 103 h 103"/>
                <a:gd name="T32" fmla="*/ 0 w 84"/>
                <a:gd name="T33" fmla="*/ 100 h 103"/>
                <a:gd name="T34" fmla="*/ 0 w 84"/>
                <a:gd name="T35" fmla="*/ 4 h 103"/>
                <a:gd name="T36" fmla="*/ 4 w 84"/>
                <a:gd name="T37" fmla="*/ 0 h 103"/>
                <a:gd name="T38" fmla="*/ 13 w 84"/>
                <a:gd name="T39" fmla="*/ 0 h 103"/>
                <a:gd name="T40" fmla="*/ 18 w 84"/>
                <a:gd name="T41" fmla="*/ 2 h 103"/>
                <a:gd name="T42" fmla="*/ 41 w 84"/>
                <a:gd name="T43" fmla="*/ 50 h 103"/>
                <a:gd name="T44" fmla="*/ 42 w 84"/>
                <a:gd name="T45" fmla="*/ 51 h 103"/>
                <a:gd name="T46" fmla="*/ 44 w 84"/>
                <a:gd name="T47" fmla="*/ 50 h 103"/>
                <a:gd name="T48" fmla="*/ 67 w 84"/>
                <a:gd name="T49" fmla="*/ 2 h 103"/>
                <a:gd name="T50" fmla="*/ 71 w 84"/>
                <a:gd name="T51" fmla="*/ 0 h 103"/>
                <a:gd name="T52" fmla="*/ 80 w 84"/>
                <a:gd name="T53" fmla="*/ 0 h 103"/>
                <a:gd name="T54" fmla="*/ 84 w 84"/>
                <a:gd name="T55" fmla="*/ 4 h 103"/>
                <a:gd name="T56" fmla="*/ 84 w 84"/>
                <a:gd name="T57" fmla="*/ 100 h 103"/>
                <a:gd name="T58" fmla="*/ 81 w 84"/>
                <a:gd name="T5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4" h="103">
                  <a:moveTo>
                    <a:pt x="81" y="103"/>
                  </a:moveTo>
                  <a:cubicBezTo>
                    <a:pt x="75" y="103"/>
                    <a:pt x="75" y="103"/>
                    <a:pt x="75" y="103"/>
                  </a:cubicBezTo>
                  <a:cubicBezTo>
                    <a:pt x="73" y="103"/>
                    <a:pt x="72" y="101"/>
                    <a:pt x="72" y="10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7"/>
                    <a:pt x="72" y="17"/>
                  </a:cubicBezTo>
                  <a:cubicBezTo>
                    <a:pt x="71" y="17"/>
                    <a:pt x="71" y="17"/>
                    <a:pt x="71" y="1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0" y="61"/>
                    <a:pt x="49" y="63"/>
                    <a:pt x="45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6" y="63"/>
                    <a:pt x="34" y="61"/>
                    <a:pt x="33" y="59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3" y="101"/>
                    <a:pt x="11" y="103"/>
                    <a:pt x="10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1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3" y="51"/>
                    <a:pt x="43" y="51"/>
                    <a:pt x="44" y="50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1"/>
                    <a:pt x="69" y="0"/>
                    <a:pt x="7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84" y="101"/>
                    <a:pt x="83" y="103"/>
                    <a:pt x="8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"/>
            <p:cNvSpPr>
              <a:spLocks noEditPoints="1"/>
            </p:cNvSpPr>
            <p:nvPr/>
          </p:nvSpPr>
          <p:spPr bwMode="auto">
            <a:xfrm>
              <a:off x="-901700" y="3275013"/>
              <a:ext cx="104775" cy="147637"/>
            </a:xfrm>
            <a:custGeom>
              <a:avLst/>
              <a:gdLst>
                <a:gd name="T0" fmla="*/ 53 w 56"/>
                <a:gd name="T1" fmla="*/ 77 h 78"/>
                <a:gd name="T2" fmla="*/ 47 w 56"/>
                <a:gd name="T3" fmla="*/ 77 h 78"/>
                <a:gd name="T4" fmla="*/ 44 w 56"/>
                <a:gd name="T5" fmla="*/ 74 h 78"/>
                <a:gd name="T6" fmla="*/ 44 w 56"/>
                <a:gd name="T7" fmla="*/ 71 h 78"/>
                <a:gd name="T8" fmla="*/ 23 w 56"/>
                <a:gd name="T9" fmla="*/ 78 h 78"/>
                <a:gd name="T10" fmla="*/ 0 w 56"/>
                <a:gd name="T11" fmla="*/ 55 h 78"/>
                <a:gd name="T12" fmla="*/ 0 w 56"/>
                <a:gd name="T13" fmla="*/ 54 h 78"/>
                <a:gd name="T14" fmla="*/ 34 w 56"/>
                <a:gd name="T15" fmla="*/ 31 h 78"/>
                <a:gd name="T16" fmla="*/ 44 w 56"/>
                <a:gd name="T17" fmla="*/ 31 h 78"/>
                <a:gd name="T18" fmla="*/ 44 w 56"/>
                <a:gd name="T19" fmla="*/ 26 h 78"/>
                <a:gd name="T20" fmla="*/ 29 w 56"/>
                <a:gd name="T21" fmla="*/ 10 h 78"/>
                <a:gd name="T22" fmla="*/ 8 w 56"/>
                <a:gd name="T23" fmla="*/ 11 h 78"/>
                <a:gd name="T24" fmla="*/ 7 w 56"/>
                <a:gd name="T25" fmla="*/ 11 h 78"/>
                <a:gd name="T26" fmla="*/ 5 w 56"/>
                <a:gd name="T27" fmla="*/ 9 h 78"/>
                <a:gd name="T28" fmla="*/ 5 w 56"/>
                <a:gd name="T29" fmla="*/ 4 h 78"/>
                <a:gd name="T30" fmla="*/ 8 w 56"/>
                <a:gd name="T31" fmla="*/ 1 h 78"/>
                <a:gd name="T32" fmla="*/ 29 w 56"/>
                <a:gd name="T33" fmla="*/ 0 h 78"/>
                <a:gd name="T34" fmla="*/ 56 w 56"/>
                <a:gd name="T35" fmla="*/ 26 h 78"/>
                <a:gd name="T36" fmla="*/ 56 w 56"/>
                <a:gd name="T37" fmla="*/ 74 h 78"/>
                <a:gd name="T38" fmla="*/ 53 w 56"/>
                <a:gd name="T39" fmla="*/ 77 h 78"/>
                <a:gd name="T40" fmla="*/ 44 w 56"/>
                <a:gd name="T41" fmla="*/ 40 h 78"/>
                <a:gd name="T42" fmla="*/ 34 w 56"/>
                <a:gd name="T43" fmla="*/ 40 h 78"/>
                <a:gd name="T44" fmla="*/ 12 w 56"/>
                <a:gd name="T45" fmla="*/ 53 h 78"/>
                <a:gd name="T46" fmla="*/ 12 w 56"/>
                <a:gd name="T47" fmla="*/ 55 h 78"/>
                <a:gd name="T48" fmla="*/ 25 w 56"/>
                <a:gd name="T49" fmla="*/ 68 h 78"/>
                <a:gd name="T50" fmla="*/ 44 w 56"/>
                <a:gd name="T51" fmla="*/ 62 h 78"/>
                <a:gd name="T52" fmla="*/ 44 w 56"/>
                <a:gd name="T53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78">
                  <a:moveTo>
                    <a:pt x="53" y="77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45" y="77"/>
                    <a:pt x="44" y="75"/>
                    <a:pt x="44" y="74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37" y="75"/>
                    <a:pt x="31" y="78"/>
                    <a:pt x="23" y="78"/>
                  </a:cubicBezTo>
                  <a:cubicBezTo>
                    <a:pt x="11" y="78"/>
                    <a:pt x="0" y="72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39"/>
                    <a:pt x="9" y="31"/>
                    <a:pt x="3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4"/>
                    <a:pt x="40" y="10"/>
                    <a:pt x="29" y="10"/>
                  </a:cubicBezTo>
                  <a:cubicBezTo>
                    <a:pt x="20" y="10"/>
                    <a:pt x="13" y="11"/>
                    <a:pt x="8" y="11"/>
                  </a:cubicBezTo>
                  <a:cubicBezTo>
                    <a:pt x="8" y="11"/>
                    <a:pt x="8" y="11"/>
                    <a:pt x="7" y="11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13" y="0"/>
                    <a:pt x="20" y="0"/>
                    <a:pt x="29" y="0"/>
                  </a:cubicBezTo>
                  <a:cubicBezTo>
                    <a:pt x="48" y="0"/>
                    <a:pt x="56" y="9"/>
                    <a:pt x="56" y="26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5"/>
                    <a:pt x="55" y="77"/>
                    <a:pt x="53" y="77"/>
                  </a:cubicBezTo>
                  <a:close/>
                  <a:moveTo>
                    <a:pt x="44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17" y="40"/>
                    <a:pt x="12" y="44"/>
                    <a:pt x="12" y="53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65"/>
                    <a:pt x="17" y="68"/>
                    <a:pt x="25" y="68"/>
                  </a:cubicBezTo>
                  <a:cubicBezTo>
                    <a:pt x="32" y="68"/>
                    <a:pt x="37" y="66"/>
                    <a:pt x="44" y="62"/>
                  </a:cubicBezTo>
                  <a:lnTo>
                    <a:pt x="4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1"/>
            <p:cNvSpPr>
              <a:spLocks noEditPoints="1"/>
            </p:cNvSpPr>
            <p:nvPr/>
          </p:nvSpPr>
          <p:spPr bwMode="auto">
            <a:xfrm>
              <a:off x="-763587" y="3276600"/>
              <a:ext cx="122238" cy="193675"/>
            </a:xfrm>
            <a:custGeom>
              <a:avLst/>
              <a:gdLst>
                <a:gd name="T0" fmla="*/ 62 w 65"/>
                <a:gd name="T1" fmla="*/ 9 h 103"/>
                <a:gd name="T2" fmla="*/ 57 w 65"/>
                <a:gd name="T3" fmla="*/ 10 h 103"/>
                <a:gd name="T4" fmla="*/ 62 w 65"/>
                <a:gd name="T5" fmla="*/ 24 h 103"/>
                <a:gd name="T6" fmla="*/ 62 w 65"/>
                <a:gd name="T7" fmla="*/ 25 h 103"/>
                <a:gd name="T8" fmla="*/ 31 w 65"/>
                <a:gd name="T9" fmla="*/ 49 h 103"/>
                <a:gd name="T10" fmla="*/ 15 w 65"/>
                <a:gd name="T11" fmla="*/ 46 h 103"/>
                <a:gd name="T12" fmla="*/ 12 w 65"/>
                <a:gd name="T13" fmla="*/ 51 h 103"/>
                <a:gd name="T14" fmla="*/ 16 w 65"/>
                <a:gd name="T15" fmla="*/ 55 h 103"/>
                <a:gd name="T16" fmla="*/ 37 w 65"/>
                <a:gd name="T17" fmla="*/ 60 h 103"/>
                <a:gd name="T18" fmla="*/ 63 w 65"/>
                <a:gd name="T19" fmla="*/ 81 h 103"/>
                <a:gd name="T20" fmla="*/ 63 w 65"/>
                <a:gd name="T21" fmla="*/ 82 h 103"/>
                <a:gd name="T22" fmla="*/ 32 w 65"/>
                <a:gd name="T23" fmla="*/ 103 h 103"/>
                <a:gd name="T24" fmla="*/ 0 w 65"/>
                <a:gd name="T25" fmla="*/ 81 h 103"/>
                <a:gd name="T26" fmla="*/ 0 w 65"/>
                <a:gd name="T27" fmla="*/ 80 h 103"/>
                <a:gd name="T28" fmla="*/ 9 w 65"/>
                <a:gd name="T29" fmla="*/ 62 h 103"/>
                <a:gd name="T30" fmla="*/ 8 w 65"/>
                <a:gd name="T31" fmla="*/ 62 h 103"/>
                <a:gd name="T32" fmla="*/ 1 w 65"/>
                <a:gd name="T33" fmla="*/ 51 h 103"/>
                <a:gd name="T34" fmla="*/ 1 w 65"/>
                <a:gd name="T35" fmla="*/ 51 h 103"/>
                <a:gd name="T36" fmla="*/ 7 w 65"/>
                <a:gd name="T37" fmla="*/ 41 h 103"/>
                <a:gd name="T38" fmla="*/ 1 w 65"/>
                <a:gd name="T39" fmla="*/ 25 h 103"/>
                <a:gd name="T40" fmla="*/ 1 w 65"/>
                <a:gd name="T41" fmla="*/ 24 h 103"/>
                <a:gd name="T42" fmla="*/ 31 w 65"/>
                <a:gd name="T43" fmla="*/ 0 h 103"/>
                <a:gd name="T44" fmla="*/ 61 w 65"/>
                <a:gd name="T45" fmla="*/ 0 h 103"/>
                <a:gd name="T46" fmla="*/ 65 w 65"/>
                <a:gd name="T47" fmla="*/ 3 h 103"/>
                <a:gd name="T48" fmla="*/ 65 w 65"/>
                <a:gd name="T49" fmla="*/ 6 h 103"/>
                <a:gd name="T50" fmla="*/ 62 w 65"/>
                <a:gd name="T51" fmla="*/ 9 h 103"/>
                <a:gd name="T52" fmla="*/ 51 w 65"/>
                <a:gd name="T53" fmla="*/ 81 h 103"/>
                <a:gd name="T54" fmla="*/ 34 w 65"/>
                <a:gd name="T55" fmla="*/ 70 h 103"/>
                <a:gd name="T56" fmla="*/ 19 w 65"/>
                <a:gd name="T57" fmla="*/ 66 h 103"/>
                <a:gd name="T58" fmla="*/ 12 w 65"/>
                <a:gd name="T59" fmla="*/ 80 h 103"/>
                <a:gd name="T60" fmla="*/ 12 w 65"/>
                <a:gd name="T61" fmla="*/ 81 h 103"/>
                <a:gd name="T62" fmla="*/ 32 w 65"/>
                <a:gd name="T63" fmla="*/ 94 h 103"/>
                <a:gd name="T64" fmla="*/ 51 w 65"/>
                <a:gd name="T65" fmla="*/ 82 h 103"/>
                <a:gd name="T66" fmla="*/ 51 w 65"/>
                <a:gd name="T67" fmla="*/ 81 h 103"/>
                <a:gd name="T68" fmla="*/ 50 w 65"/>
                <a:gd name="T69" fmla="*/ 24 h 103"/>
                <a:gd name="T70" fmla="*/ 31 w 65"/>
                <a:gd name="T71" fmla="*/ 9 h 103"/>
                <a:gd name="T72" fmla="*/ 13 w 65"/>
                <a:gd name="T73" fmla="*/ 24 h 103"/>
                <a:gd name="T74" fmla="*/ 13 w 65"/>
                <a:gd name="T75" fmla="*/ 25 h 103"/>
                <a:gd name="T76" fmla="*/ 31 w 65"/>
                <a:gd name="T77" fmla="*/ 39 h 103"/>
                <a:gd name="T78" fmla="*/ 50 w 65"/>
                <a:gd name="T79" fmla="*/ 25 h 103"/>
                <a:gd name="T80" fmla="*/ 50 w 65"/>
                <a:gd name="T81" fmla="*/ 2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103">
                  <a:moveTo>
                    <a:pt x="62" y="9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12"/>
                    <a:pt x="62" y="17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40"/>
                    <a:pt x="52" y="49"/>
                    <a:pt x="31" y="49"/>
                  </a:cubicBezTo>
                  <a:cubicBezTo>
                    <a:pt x="24" y="49"/>
                    <a:pt x="19" y="48"/>
                    <a:pt x="15" y="46"/>
                  </a:cubicBezTo>
                  <a:cubicBezTo>
                    <a:pt x="13" y="47"/>
                    <a:pt x="12" y="49"/>
                    <a:pt x="12" y="51"/>
                  </a:cubicBezTo>
                  <a:cubicBezTo>
                    <a:pt x="12" y="53"/>
                    <a:pt x="13" y="54"/>
                    <a:pt x="16" y="55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50" y="64"/>
                    <a:pt x="63" y="68"/>
                    <a:pt x="63" y="81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3" y="95"/>
                    <a:pt x="54" y="103"/>
                    <a:pt x="32" y="103"/>
                  </a:cubicBezTo>
                  <a:cubicBezTo>
                    <a:pt x="10" y="103"/>
                    <a:pt x="0" y="95"/>
                    <a:pt x="0" y="8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2"/>
                    <a:pt x="4" y="66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3" y="60"/>
                    <a:pt x="1" y="56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7"/>
                    <a:pt x="3" y="43"/>
                    <a:pt x="7" y="41"/>
                  </a:cubicBezTo>
                  <a:cubicBezTo>
                    <a:pt x="3" y="37"/>
                    <a:pt x="1" y="32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12"/>
                    <a:pt x="7" y="0"/>
                    <a:pt x="3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1"/>
                    <a:pt x="65" y="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8"/>
                    <a:pt x="64" y="9"/>
                    <a:pt x="62" y="9"/>
                  </a:cubicBezTo>
                  <a:close/>
                  <a:moveTo>
                    <a:pt x="51" y="81"/>
                  </a:moveTo>
                  <a:cubicBezTo>
                    <a:pt x="51" y="75"/>
                    <a:pt x="47" y="73"/>
                    <a:pt x="34" y="70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5" y="69"/>
                    <a:pt x="12" y="73"/>
                    <a:pt x="12" y="80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9"/>
                    <a:pt x="16" y="94"/>
                    <a:pt x="32" y="94"/>
                  </a:cubicBezTo>
                  <a:cubicBezTo>
                    <a:pt x="47" y="94"/>
                    <a:pt x="51" y="89"/>
                    <a:pt x="51" y="82"/>
                  </a:cubicBezTo>
                  <a:lnTo>
                    <a:pt x="51" y="81"/>
                  </a:lnTo>
                  <a:close/>
                  <a:moveTo>
                    <a:pt x="50" y="24"/>
                  </a:moveTo>
                  <a:cubicBezTo>
                    <a:pt x="50" y="16"/>
                    <a:pt x="46" y="9"/>
                    <a:pt x="31" y="9"/>
                  </a:cubicBezTo>
                  <a:cubicBezTo>
                    <a:pt x="16" y="9"/>
                    <a:pt x="13" y="16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1"/>
                    <a:pt x="15" y="39"/>
                    <a:pt x="31" y="39"/>
                  </a:cubicBezTo>
                  <a:cubicBezTo>
                    <a:pt x="46" y="39"/>
                    <a:pt x="50" y="33"/>
                    <a:pt x="50" y="25"/>
                  </a:cubicBezTo>
                  <a:lnTo>
                    <a:pt x="5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2"/>
            <p:cNvSpPr>
              <a:spLocks noEditPoints="1"/>
            </p:cNvSpPr>
            <p:nvPr/>
          </p:nvSpPr>
          <p:spPr bwMode="auto">
            <a:xfrm>
              <a:off x="-614362" y="3222625"/>
              <a:ext cx="25400" cy="196850"/>
            </a:xfrm>
            <a:custGeom>
              <a:avLst/>
              <a:gdLst>
                <a:gd name="T0" fmla="*/ 10 w 13"/>
                <a:gd name="T1" fmla="*/ 16 h 105"/>
                <a:gd name="T2" fmla="*/ 3 w 13"/>
                <a:gd name="T3" fmla="*/ 16 h 105"/>
                <a:gd name="T4" fmla="*/ 0 w 13"/>
                <a:gd name="T5" fmla="*/ 14 h 105"/>
                <a:gd name="T6" fmla="*/ 0 w 13"/>
                <a:gd name="T7" fmla="*/ 3 h 105"/>
                <a:gd name="T8" fmla="*/ 3 w 13"/>
                <a:gd name="T9" fmla="*/ 0 h 105"/>
                <a:gd name="T10" fmla="*/ 10 w 13"/>
                <a:gd name="T11" fmla="*/ 0 h 105"/>
                <a:gd name="T12" fmla="*/ 13 w 13"/>
                <a:gd name="T13" fmla="*/ 3 h 105"/>
                <a:gd name="T14" fmla="*/ 13 w 13"/>
                <a:gd name="T15" fmla="*/ 14 h 105"/>
                <a:gd name="T16" fmla="*/ 10 w 13"/>
                <a:gd name="T17" fmla="*/ 16 h 105"/>
                <a:gd name="T18" fmla="*/ 10 w 13"/>
                <a:gd name="T19" fmla="*/ 105 h 105"/>
                <a:gd name="T20" fmla="*/ 3 w 13"/>
                <a:gd name="T21" fmla="*/ 105 h 105"/>
                <a:gd name="T22" fmla="*/ 1 w 13"/>
                <a:gd name="T23" fmla="*/ 102 h 105"/>
                <a:gd name="T24" fmla="*/ 1 w 13"/>
                <a:gd name="T25" fmla="*/ 31 h 105"/>
                <a:gd name="T26" fmla="*/ 3 w 13"/>
                <a:gd name="T27" fmla="*/ 29 h 105"/>
                <a:gd name="T28" fmla="*/ 10 w 13"/>
                <a:gd name="T29" fmla="*/ 29 h 105"/>
                <a:gd name="T30" fmla="*/ 13 w 13"/>
                <a:gd name="T31" fmla="*/ 31 h 105"/>
                <a:gd name="T32" fmla="*/ 13 w 13"/>
                <a:gd name="T33" fmla="*/ 102 h 105"/>
                <a:gd name="T34" fmla="*/ 10 w 13"/>
                <a:gd name="T3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05">
                  <a:moveTo>
                    <a:pt x="10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5"/>
                    <a:pt x="12" y="16"/>
                    <a:pt x="10" y="16"/>
                  </a:cubicBezTo>
                  <a:close/>
                  <a:moveTo>
                    <a:pt x="10" y="105"/>
                  </a:moveTo>
                  <a:cubicBezTo>
                    <a:pt x="3" y="105"/>
                    <a:pt x="3" y="105"/>
                    <a:pt x="3" y="105"/>
                  </a:cubicBezTo>
                  <a:cubicBezTo>
                    <a:pt x="2" y="105"/>
                    <a:pt x="1" y="103"/>
                    <a:pt x="1" y="102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0"/>
                    <a:pt x="2" y="29"/>
                    <a:pt x="3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3" y="30"/>
                    <a:pt x="13" y="31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13" y="103"/>
                    <a:pt x="11" y="105"/>
                    <a:pt x="10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-555625" y="3275013"/>
              <a:ext cx="92075" cy="147637"/>
            </a:xfrm>
            <a:custGeom>
              <a:avLst/>
              <a:gdLst>
                <a:gd name="T0" fmla="*/ 46 w 49"/>
                <a:gd name="T1" fmla="*/ 76 h 78"/>
                <a:gd name="T2" fmla="*/ 29 w 49"/>
                <a:gd name="T3" fmla="*/ 78 h 78"/>
                <a:gd name="T4" fmla="*/ 0 w 49"/>
                <a:gd name="T5" fmla="*/ 44 h 78"/>
                <a:gd name="T6" fmla="*/ 0 w 49"/>
                <a:gd name="T7" fmla="*/ 33 h 78"/>
                <a:gd name="T8" fmla="*/ 29 w 49"/>
                <a:gd name="T9" fmla="*/ 0 h 78"/>
                <a:gd name="T10" fmla="*/ 46 w 49"/>
                <a:gd name="T11" fmla="*/ 1 h 78"/>
                <a:gd name="T12" fmla="*/ 49 w 49"/>
                <a:gd name="T13" fmla="*/ 4 h 78"/>
                <a:gd name="T14" fmla="*/ 49 w 49"/>
                <a:gd name="T15" fmla="*/ 9 h 78"/>
                <a:gd name="T16" fmla="*/ 47 w 49"/>
                <a:gd name="T17" fmla="*/ 11 h 78"/>
                <a:gd name="T18" fmla="*/ 46 w 49"/>
                <a:gd name="T19" fmla="*/ 11 h 78"/>
                <a:gd name="T20" fmla="*/ 29 w 49"/>
                <a:gd name="T21" fmla="*/ 10 h 78"/>
                <a:gd name="T22" fmla="*/ 12 w 49"/>
                <a:gd name="T23" fmla="*/ 33 h 78"/>
                <a:gd name="T24" fmla="*/ 12 w 49"/>
                <a:gd name="T25" fmla="*/ 44 h 78"/>
                <a:gd name="T26" fmla="*/ 29 w 49"/>
                <a:gd name="T27" fmla="*/ 67 h 78"/>
                <a:gd name="T28" fmla="*/ 46 w 49"/>
                <a:gd name="T29" fmla="*/ 66 h 78"/>
                <a:gd name="T30" fmla="*/ 47 w 49"/>
                <a:gd name="T31" fmla="*/ 66 h 78"/>
                <a:gd name="T32" fmla="*/ 49 w 49"/>
                <a:gd name="T33" fmla="*/ 68 h 78"/>
                <a:gd name="T34" fmla="*/ 49 w 49"/>
                <a:gd name="T35" fmla="*/ 73 h 78"/>
                <a:gd name="T36" fmla="*/ 46 w 49"/>
                <a:gd name="T37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78">
                  <a:moveTo>
                    <a:pt x="46" y="76"/>
                  </a:moveTo>
                  <a:cubicBezTo>
                    <a:pt x="42" y="77"/>
                    <a:pt x="36" y="78"/>
                    <a:pt x="29" y="78"/>
                  </a:cubicBezTo>
                  <a:cubicBezTo>
                    <a:pt x="10" y="78"/>
                    <a:pt x="0" y="64"/>
                    <a:pt x="0" y="4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3"/>
                    <a:pt x="10" y="0"/>
                    <a:pt x="29" y="0"/>
                  </a:cubicBezTo>
                  <a:cubicBezTo>
                    <a:pt x="35" y="0"/>
                    <a:pt x="42" y="0"/>
                    <a:pt x="46" y="1"/>
                  </a:cubicBezTo>
                  <a:cubicBezTo>
                    <a:pt x="49" y="2"/>
                    <a:pt x="49" y="2"/>
                    <a:pt x="49" y="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11"/>
                    <a:pt x="48" y="11"/>
                    <a:pt x="47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0" y="11"/>
                    <a:pt x="36" y="10"/>
                    <a:pt x="29" y="10"/>
                  </a:cubicBezTo>
                  <a:cubicBezTo>
                    <a:pt x="18" y="10"/>
                    <a:pt x="12" y="18"/>
                    <a:pt x="12" y="3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9"/>
                    <a:pt x="18" y="67"/>
                    <a:pt x="29" y="67"/>
                  </a:cubicBezTo>
                  <a:cubicBezTo>
                    <a:pt x="36" y="67"/>
                    <a:pt x="40" y="67"/>
                    <a:pt x="46" y="66"/>
                  </a:cubicBezTo>
                  <a:cubicBezTo>
                    <a:pt x="46" y="66"/>
                    <a:pt x="46" y="66"/>
                    <a:pt x="47" y="66"/>
                  </a:cubicBezTo>
                  <a:cubicBezTo>
                    <a:pt x="48" y="66"/>
                    <a:pt x="49" y="67"/>
                    <a:pt x="49" y="68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75"/>
                    <a:pt x="49" y="76"/>
                    <a:pt x="4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-374650" y="3275013"/>
              <a:ext cx="115888" cy="147637"/>
            </a:xfrm>
            <a:custGeom>
              <a:avLst/>
              <a:gdLst>
                <a:gd name="T0" fmla="*/ 31 w 62"/>
                <a:gd name="T1" fmla="*/ 78 h 78"/>
                <a:gd name="T2" fmla="*/ 0 w 62"/>
                <a:gd name="T3" fmla="*/ 44 h 78"/>
                <a:gd name="T4" fmla="*/ 0 w 62"/>
                <a:gd name="T5" fmla="*/ 33 h 78"/>
                <a:gd name="T6" fmla="*/ 31 w 62"/>
                <a:gd name="T7" fmla="*/ 0 h 78"/>
                <a:gd name="T8" fmla="*/ 62 w 62"/>
                <a:gd name="T9" fmla="*/ 33 h 78"/>
                <a:gd name="T10" fmla="*/ 62 w 62"/>
                <a:gd name="T11" fmla="*/ 44 h 78"/>
                <a:gd name="T12" fmla="*/ 31 w 62"/>
                <a:gd name="T13" fmla="*/ 78 h 78"/>
                <a:gd name="T14" fmla="*/ 50 w 62"/>
                <a:gd name="T15" fmla="*/ 33 h 78"/>
                <a:gd name="T16" fmla="*/ 31 w 62"/>
                <a:gd name="T17" fmla="*/ 10 h 78"/>
                <a:gd name="T18" fmla="*/ 12 w 62"/>
                <a:gd name="T19" fmla="*/ 33 h 78"/>
                <a:gd name="T20" fmla="*/ 12 w 62"/>
                <a:gd name="T21" fmla="*/ 44 h 78"/>
                <a:gd name="T22" fmla="*/ 31 w 62"/>
                <a:gd name="T23" fmla="*/ 67 h 78"/>
                <a:gd name="T24" fmla="*/ 50 w 62"/>
                <a:gd name="T25" fmla="*/ 44 h 78"/>
                <a:gd name="T26" fmla="*/ 50 w 62"/>
                <a:gd name="T27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8">
                  <a:moveTo>
                    <a:pt x="31" y="78"/>
                  </a:moveTo>
                  <a:cubicBezTo>
                    <a:pt x="11" y="78"/>
                    <a:pt x="0" y="64"/>
                    <a:pt x="0" y="4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3"/>
                    <a:pt x="11" y="0"/>
                    <a:pt x="31" y="0"/>
                  </a:cubicBezTo>
                  <a:cubicBezTo>
                    <a:pt x="51" y="0"/>
                    <a:pt x="62" y="13"/>
                    <a:pt x="62" y="33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64"/>
                    <a:pt x="51" y="78"/>
                    <a:pt x="31" y="78"/>
                  </a:cubicBezTo>
                  <a:close/>
                  <a:moveTo>
                    <a:pt x="50" y="33"/>
                  </a:moveTo>
                  <a:cubicBezTo>
                    <a:pt x="50" y="19"/>
                    <a:pt x="44" y="10"/>
                    <a:pt x="31" y="10"/>
                  </a:cubicBezTo>
                  <a:cubicBezTo>
                    <a:pt x="18" y="10"/>
                    <a:pt x="12" y="19"/>
                    <a:pt x="12" y="3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8"/>
                    <a:pt x="18" y="67"/>
                    <a:pt x="31" y="67"/>
                  </a:cubicBezTo>
                  <a:cubicBezTo>
                    <a:pt x="44" y="67"/>
                    <a:pt x="50" y="58"/>
                    <a:pt x="50" y="44"/>
                  </a:cubicBezTo>
                  <a:lnTo>
                    <a:pt x="5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-244475" y="3221038"/>
              <a:ext cx="85725" cy="198437"/>
            </a:xfrm>
            <a:custGeom>
              <a:avLst/>
              <a:gdLst>
                <a:gd name="T0" fmla="*/ 44 w 46"/>
                <a:gd name="T1" fmla="*/ 10 h 106"/>
                <a:gd name="T2" fmla="*/ 37 w 46"/>
                <a:gd name="T3" fmla="*/ 10 h 106"/>
                <a:gd name="T4" fmla="*/ 29 w 46"/>
                <a:gd name="T5" fmla="*/ 20 h 106"/>
                <a:gd name="T6" fmla="*/ 29 w 46"/>
                <a:gd name="T7" fmla="*/ 30 h 106"/>
                <a:gd name="T8" fmla="*/ 43 w 46"/>
                <a:gd name="T9" fmla="*/ 30 h 106"/>
                <a:gd name="T10" fmla="*/ 46 w 46"/>
                <a:gd name="T11" fmla="*/ 32 h 106"/>
                <a:gd name="T12" fmla="*/ 46 w 46"/>
                <a:gd name="T13" fmla="*/ 37 h 106"/>
                <a:gd name="T14" fmla="*/ 43 w 46"/>
                <a:gd name="T15" fmla="*/ 40 h 106"/>
                <a:gd name="T16" fmla="*/ 29 w 46"/>
                <a:gd name="T17" fmla="*/ 40 h 106"/>
                <a:gd name="T18" fmla="*/ 29 w 46"/>
                <a:gd name="T19" fmla="*/ 103 h 106"/>
                <a:gd name="T20" fmla="*/ 26 w 46"/>
                <a:gd name="T21" fmla="*/ 106 h 106"/>
                <a:gd name="T22" fmla="*/ 19 w 46"/>
                <a:gd name="T23" fmla="*/ 106 h 106"/>
                <a:gd name="T24" fmla="*/ 16 w 46"/>
                <a:gd name="T25" fmla="*/ 103 h 106"/>
                <a:gd name="T26" fmla="*/ 16 w 46"/>
                <a:gd name="T27" fmla="*/ 40 h 106"/>
                <a:gd name="T28" fmla="*/ 3 w 46"/>
                <a:gd name="T29" fmla="*/ 38 h 106"/>
                <a:gd name="T30" fmla="*/ 0 w 46"/>
                <a:gd name="T31" fmla="*/ 36 h 106"/>
                <a:gd name="T32" fmla="*/ 0 w 46"/>
                <a:gd name="T33" fmla="*/ 32 h 106"/>
                <a:gd name="T34" fmla="*/ 3 w 46"/>
                <a:gd name="T35" fmla="*/ 30 h 106"/>
                <a:gd name="T36" fmla="*/ 16 w 46"/>
                <a:gd name="T37" fmla="*/ 30 h 106"/>
                <a:gd name="T38" fmla="*/ 16 w 46"/>
                <a:gd name="T39" fmla="*/ 20 h 106"/>
                <a:gd name="T40" fmla="*/ 36 w 46"/>
                <a:gd name="T41" fmla="*/ 0 h 106"/>
                <a:gd name="T42" fmla="*/ 43 w 46"/>
                <a:gd name="T43" fmla="*/ 1 h 106"/>
                <a:gd name="T44" fmla="*/ 46 w 46"/>
                <a:gd name="T45" fmla="*/ 4 h 106"/>
                <a:gd name="T46" fmla="*/ 46 w 46"/>
                <a:gd name="T47" fmla="*/ 8 h 106"/>
                <a:gd name="T48" fmla="*/ 44 w 46"/>
                <a:gd name="T49" fmla="*/ 1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106">
                  <a:moveTo>
                    <a:pt x="44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0" y="10"/>
                    <a:pt x="29" y="12"/>
                    <a:pt x="29" y="2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5" y="30"/>
                    <a:pt x="46" y="31"/>
                    <a:pt x="46" y="3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9"/>
                    <a:pt x="45" y="40"/>
                    <a:pt x="43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29" y="104"/>
                    <a:pt x="27" y="106"/>
                    <a:pt x="26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8" y="106"/>
                    <a:pt x="16" y="104"/>
                    <a:pt x="16" y="103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3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5"/>
                    <a:pt x="24" y="0"/>
                    <a:pt x="36" y="0"/>
                  </a:cubicBezTo>
                  <a:cubicBezTo>
                    <a:pt x="39" y="0"/>
                    <a:pt x="42" y="1"/>
                    <a:pt x="43" y="1"/>
                  </a:cubicBezTo>
                  <a:cubicBezTo>
                    <a:pt x="45" y="2"/>
                    <a:pt x="46" y="2"/>
                    <a:pt x="46" y="4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0"/>
                    <a:pt x="45" y="10"/>
                    <a:pt x="4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-73025" y="3224213"/>
              <a:ext cx="115888" cy="198437"/>
            </a:xfrm>
            <a:custGeom>
              <a:avLst/>
              <a:gdLst>
                <a:gd name="T0" fmla="*/ 28 w 62"/>
                <a:gd name="T1" fmla="*/ 105 h 105"/>
                <a:gd name="T2" fmla="*/ 5 w 62"/>
                <a:gd name="T3" fmla="*/ 103 h 105"/>
                <a:gd name="T4" fmla="*/ 2 w 62"/>
                <a:gd name="T5" fmla="*/ 100 h 105"/>
                <a:gd name="T6" fmla="*/ 2 w 62"/>
                <a:gd name="T7" fmla="*/ 95 h 105"/>
                <a:gd name="T8" fmla="*/ 4 w 62"/>
                <a:gd name="T9" fmla="*/ 92 h 105"/>
                <a:gd name="T10" fmla="*/ 5 w 62"/>
                <a:gd name="T11" fmla="*/ 92 h 105"/>
                <a:gd name="T12" fmla="*/ 28 w 62"/>
                <a:gd name="T13" fmla="*/ 93 h 105"/>
                <a:gd name="T14" fmla="*/ 49 w 62"/>
                <a:gd name="T15" fmla="*/ 77 h 105"/>
                <a:gd name="T16" fmla="*/ 32 w 62"/>
                <a:gd name="T17" fmla="*/ 58 h 105"/>
                <a:gd name="T18" fmla="*/ 19 w 62"/>
                <a:gd name="T19" fmla="*/ 50 h 105"/>
                <a:gd name="T20" fmla="*/ 0 w 62"/>
                <a:gd name="T21" fmla="*/ 24 h 105"/>
                <a:gd name="T22" fmla="*/ 33 w 62"/>
                <a:gd name="T23" fmla="*/ 0 h 105"/>
                <a:gd name="T24" fmla="*/ 57 w 62"/>
                <a:gd name="T25" fmla="*/ 2 h 105"/>
                <a:gd name="T26" fmla="*/ 59 w 62"/>
                <a:gd name="T27" fmla="*/ 4 h 105"/>
                <a:gd name="T28" fmla="*/ 59 w 62"/>
                <a:gd name="T29" fmla="*/ 10 h 105"/>
                <a:gd name="T30" fmla="*/ 57 w 62"/>
                <a:gd name="T31" fmla="*/ 12 h 105"/>
                <a:gd name="T32" fmla="*/ 56 w 62"/>
                <a:gd name="T33" fmla="*/ 12 h 105"/>
                <a:gd name="T34" fmla="*/ 33 w 62"/>
                <a:gd name="T35" fmla="*/ 11 h 105"/>
                <a:gd name="T36" fmla="*/ 12 w 62"/>
                <a:gd name="T37" fmla="*/ 24 h 105"/>
                <a:gd name="T38" fmla="*/ 27 w 62"/>
                <a:gd name="T39" fmla="*/ 41 h 105"/>
                <a:gd name="T40" fmla="*/ 40 w 62"/>
                <a:gd name="T41" fmla="*/ 49 h 105"/>
                <a:gd name="T42" fmla="*/ 62 w 62"/>
                <a:gd name="T43" fmla="*/ 77 h 105"/>
                <a:gd name="T44" fmla="*/ 28 w 62"/>
                <a:gd name="T4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105">
                  <a:moveTo>
                    <a:pt x="28" y="105"/>
                  </a:moveTo>
                  <a:cubicBezTo>
                    <a:pt x="18" y="105"/>
                    <a:pt x="11" y="104"/>
                    <a:pt x="5" y="103"/>
                  </a:cubicBezTo>
                  <a:cubicBezTo>
                    <a:pt x="2" y="102"/>
                    <a:pt x="2" y="102"/>
                    <a:pt x="2" y="100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3"/>
                    <a:pt x="3" y="92"/>
                    <a:pt x="4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11" y="93"/>
                    <a:pt x="21" y="93"/>
                    <a:pt x="28" y="93"/>
                  </a:cubicBezTo>
                  <a:cubicBezTo>
                    <a:pt x="44" y="93"/>
                    <a:pt x="49" y="87"/>
                    <a:pt x="49" y="77"/>
                  </a:cubicBezTo>
                  <a:cubicBezTo>
                    <a:pt x="49" y="70"/>
                    <a:pt x="45" y="66"/>
                    <a:pt x="32" y="58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6" y="43"/>
                    <a:pt x="0" y="35"/>
                    <a:pt x="0" y="24"/>
                  </a:cubicBezTo>
                  <a:cubicBezTo>
                    <a:pt x="0" y="8"/>
                    <a:pt x="12" y="0"/>
                    <a:pt x="33" y="0"/>
                  </a:cubicBezTo>
                  <a:cubicBezTo>
                    <a:pt x="41" y="0"/>
                    <a:pt x="51" y="1"/>
                    <a:pt x="57" y="2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0" y="12"/>
                    <a:pt x="41" y="11"/>
                    <a:pt x="33" y="11"/>
                  </a:cubicBezTo>
                  <a:cubicBezTo>
                    <a:pt x="18" y="11"/>
                    <a:pt x="12" y="14"/>
                    <a:pt x="12" y="24"/>
                  </a:cubicBezTo>
                  <a:cubicBezTo>
                    <a:pt x="12" y="31"/>
                    <a:pt x="17" y="35"/>
                    <a:pt x="27" y="41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56" y="58"/>
                    <a:pt x="62" y="66"/>
                    <a:pt x="62" y="77"/>
                  </a:cubicBezTo>
                  <a:cubicBezTo>
                    <a:pt x="62" y="90"/>
                    <a:pt x="55" y="105"/>
                    <a:pt x="28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7"/>
            <p:cNvSpPr>
              <a:spLocks noEditPoints="1"/>
            </p:cNvSpPr>
            <p:nvPr/>
          </p:nvSpPr>
          <p:spPr bwMode="auto">
            <a:xfrm>
              <a:off x="69850" y="3275013"/>
              <a:ext cx="114300" cy="147637"/>
            </a:xfrm>
            <a:custGeom>
              <a:avLst/>
              <a:gdLst>
                <a:gd name="T0" fmla="*/ 30 w 61"/>
                <a:gd name="T1" fmla="*/ 78 h 78"/>
                <a:gd name="T2" fmla="*/ 0 w 61"/>
                <a:gd name="T3" fmla="*/ 44 h 78"/>
                <a:gd name="T4" fmla="*/ 0 w 61"/>
                <a:gd name="T5" fmla="*/ 33 h 78"/>
                <a:gd name="T6" fmla="*/ 30 w 61"/>
                <a:gd name="T7" fmla="*/ 0 h 78"/>
                <a:gd name="T8" fmla="*/ 61 w 61"/>
                <a:gd name="T9" fmla="*/ 33 h 78"/>
                <a:gd name="T10" fmla="*/ 61 w 61"/>
                <a:gd name="T11" fmla="*/ 44 h 78"/>
                <a:gd name="T12" fmla="*/ 30 w 61"/>
                <a:gd name="T13" fmla="*/ 78 h 78"/>
                <a:gd name="T14" fmla="*/ 49 w 61"/>
                <a:gd name="T15" fmla="*/ 33 h 78"/>
                <a:gd name="T16" fmla="*/ 30 w 61"/>
                <a:gd name="T17" fmla="*/ 10 h 78"/>
                <a:gd name="T18" fmla="*/ 12 w 61"/>
                <a:gd name="T19" fmla="*/ 33 h 78"/>
                <a:gd name="T20" fmla="*/ 12 w 61"/>
                <a:gd name="T21" fmla="*/ 44 h 78"/>
                <a:gd name="T22" fmla="*/ 30 w 61"/>
                <a:gd name="T23" fmla="*/ 67 h 78"/>
                <a:gd name="T24" fmla="*/ 49 w 61"/>
                <a:gd name="T25" fmla="*/ 44 h 78"/>
                <a:gd name="T26" fmla="*/ 49 w 61"/>
                <a:gd name="T27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78">
                  <a:moveTo>
                    <a:pt x="30" y="78"/>
                  </a:moveTo>
                  <a:cubicBezTo>
                    <a:pt x="10" y="78"/>
                    <a:pt x="0" y="64"/>
                    <a:pt x="0" y="4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3"/>
                    <a:pt x="10" y="0"/>
                    <a:pt x="30" y="0"/>
                  </a:cubicBezTo>
                  <a:cubicBezTo>
                    <a:pt x="51" y="0"/>
                    <a:pt x="61" y="13"/>
                    <a:pt x="61" y="33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64"/>
                    <a:pt x="51" y="78"/>
                    <a:pt x="30" y="78"/>
                  </a:cubicBezTo>
                  <a:close/>
                  <a:moveTo>
                    <a:pt x="49" y="33"/>
                  </a:moveTo>
                  <a:cubicBezTo>
                    <a:pt x="49" y="19"/>
                    <a:pt x="43" y="10"/>
                    <a:pt x="30" y="10"/>
                  </a:cubicBezTo>
                  <a:cubicBezTo>
                    <a:pt x="17" y="10"/>
                    <a:pt x="12" y="19"/>
                    <a:pt x="12" y="3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8"/>
                    <a:pt x="17" y="67"/>
                    <a:pt x="30" y="67"/>
                  </a:cubicBezTo>
                  <a:cubicBezTo>
                    <a:pt x="43" y="67"/>
                    <a:pt x="49" y="58"/>
                    <a:pt x="49" y="44"/>
                  </a:cubicBezTo>
                  <a:lnTo>
                    <a:pt x="4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198438" y="3221038"/>
              <a:ext cx="85725" cy="198437"/>
            </a:xfrm>
            <a:custGeom>
              <a:avLst/>
              <a:gdLst>
                <a:gd name="T0" fmla="*/ 43 w 45"/>
                <a:gd name="T1" fmla="*/ 10 h 106"/>
                <a:gd name="T2" fmla="*/ 36 w 45"/>
                <a:gd name="T3" fmla="*/ 10 h 106"/>
                <a:gd name="T4" fmla="*/ 28 w 45"/>
                <a:gd name="T5" fmla="*/ 20 h 106"/>
                <a:gd name="T6" fmla="*/ 28 w 45"/>
                <a:gd name="T7" fmla="*/ 30 h 106"/>
                <a:gd name="T8" fmla="*/ 42 w 45"/>
                <a:gd name="T9" fmla="*/ 30 h 106"/>
                <a:gd name="T10" fmla="*/ 45 w 45"/>
                <a:gd name="T11" fmla="*/ 32 h 106"/>
                <a:gd name="T12" fmla="*/ 45 w 45"/>
                <a:gd name="T13" fmla="*/ 37 h 106"/>
                <a:gd name="T14" fmla="*/ 42 w 45"/>
                <a:gd name="T15" fmla="*/ 40 h 106"/>
                <a:gd name="T16" fmla="*/ 28 w 45"/>
                <a:gd name="T17" fmla="*/ 40 h 106"/>
                <a:gd name="T18" fmla="*/ 28 w 45"/>
                <a:gd name="T19" fmla="*/ 103 h 106"/>
                <a:gd name="T20" fmla="*/ 25 w 45"/>
                <a:gd name="T21" fmla="*/ 106 h 106"/>
                <a:gd name="T22" fmla="*/ 18 w 45"/>
                <a:gd name="T23" fmla="*/ 106 h 106"/>
                <a:gd name="T24" fmla="*/ 16 w 45"/>
                <a:gd name="T25" fmla="*/ 103 h 106"/>
                <a:gd name="T26" fmla="*/ 16 w 45"/>
                <a:gd name="T27" fmla="*/ 40 h 106"/>
                <a:gd name="T28" fmla="*/ 2 w 45"/>
                <a:gd name="T29" fmla="*/ 38 h 106"/>
                <a:gd name="T30" fmla="*/ 0 w 45"/>
                <a:gd name="T31" fmla="*/ 36 h 106"/>
                <a:gd name="T32" fmla="*/ 0 w 45"/>
                <a:gd name="T33" fmla="*/ 32 h 106"/>
                <a:gd name="T34" fmla="*/ 2 w 45"/>
                <a:gd name="T35" fmla="*/ 30 h 106"/>
                <a:gd name="T36" fmla="*/ 16 w 45"/>
                <a:gd name="T37" fmla="*/ 30 h 106"/>
                <a:gd name="T38" fmla="*/ 16 w 45"/>
                <a:gd name="T39" fmla="*/ 20 h 106"/>
                <a:gd name="T40" fmla="*/ 35 w 45"/>
                <a:gd name="T41" fmla="*/ 0 h 106"/>
                <a:gd name="T42" fmla="*/ 43 w 45"/>
                <a:gd name="T43" fmla="*/ 1 h 106"/>
                <a:gd name="T44" fmla="*/ 45 w 45"/>
                <a:gd name="T45" fmla="*/ 4 h 106"/>
                <a:gd name="T46" fmla="*/ 45 w 45"/>
                <a:gd name="T47" fmla="*/ 8 h 106"/>
                <a:gd name="T48" fmla="*/ 43 w 45"/>
                <a:gd name="T49" fmla="*/ 1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" h="106">
                  <a:moveTo>
                    <a:pt x="43" y="10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0" y="10"/>
                    <a:pt x="28" y="12"/>
                    <a:pt x="28" y="2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4" y="30"/>
                    <a:pt x="45" y="31"/>
                    <a:pt x="45" y="32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9"/>
                    <a:pt x="44" y="40"/>
                    <a:pt x="42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4"/>
                    <a:pt x="27" y="106"/>
                    <a:pt x="25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6"/>
                    <a:pt x="16" y="104"/>
                    <a:pt x="16" y="103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2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5"/>
                    <a:pt x="23" y="0"/>
                    <a:pt x="35" y="0"/>
                  </a:cubicBezTo>
                  <a:cubicBezTo>
                    <a:pt x="39" y="0"/>
                    <a:pt x="41" y="1"/>
                    <a:pt x="43" y="1"/>
                  </a:cubicBezTo>
                  <a:cubicBezTo>
                    <a:pt x="44" y="2"/>
                    <a:pt x="45" y="2"/>
                    <a:pt x="45" y="4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10"/>
                    <a:pt x="44" y="10"/>
                    <a:pt x="4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296863" y="3243263"/>
              <a:ext cx="88900" cy="179387"/>
            </a:xfrm>
            <a:custGeom>
              <a:avLst/>
              <a:gdLst>
                <a:gd name="T0" fmla="*/ 44 w 47"/>
                <a:gd name="T1" fmla="*/ 94 h 95"/>
                <a:gd name="T2" fmla="*/ 35 w 47"/>
                <a:gd name="T3" fmla="*/ 95 h 95"/>
                <a:gd name="T4" fmla="*/ 16 w 47"/>
                <a:gd name="T5" fmla="*/ 76 h 95"/>
                <a:gd name="T6" fmla="*/ 16 w 47"/>
                <a:gd name="T7" fmla="*/ 28 h 95"/>
                <a:gd name="T8" fmla="*/ 3 w 47"/>
                <a:gd name="T9" fmla="*/ 26 h 95"/>
                <a:gd name="T10" fmla="*/ 0 w 47"/>
                <a:gd name="T11" fmla="*/ 24 h 95"/>
                <a:gd name="T12" fmla="*/ 0 w 47"/>
                <a:gd name="T13" fmla="*/ 20 h 95"/>
                <a:gd name="T14" fmla="*/ 3 w 47"/>
                <a:gd name="T15" fmla="*/ 18 h 95"/>
                <a:gd name="T16" fmla="*/ 16 w 47"/>
                <a:gd name="T17" fmla="*/ 18 h 95"/>
                <a:gd name="T18" fmla="*/ 16 w 47"/>
                <a:gd name="T19" fmla="*/ 4 h 95"/>
                <a:gd name="T20" fmla="*/ 19 w 47"/>
                <a:gd name="T21" fmla="*/ 1 h 95"/>
                <a:gd name="T22" fmla="*/ 26 w 47"/>
                <a:gd name="T23" fmla="*/ 0 h 95"/>
                <a:gd name="T24" fmla="*/ 26 w 47"/>
                <a:gd name="T25" fmla="*/ 0 h 95"/>
                <a:gd name="T26" fmla="*/ 28 w 47"/>
                <a:gd name="T27" fmla="*/ 3 h 95"/>
                <a:gd name="T28" fmla="*/ 28 w 47"/>
                <a:gd name="T29" fmla="*/ 18 h 95"/>
                <a:gd name="T30" fmla="*/ 43 w 47"/>
                <a:gd name="T31" fmla="*/ 18 h 95"/>
                <a:gd name="T32" fmla="*/ 46 w 47"/>
                <a:gd name="T33" fmla="*/ 20 h 95"/>
                <a:gd name="T34" fmla="*/ 46 w 47"/>
                <a:gd name="T35" fmla="*/ 25 h 95"/>
                <a:gd name="T36" fmla="*/ 43 w 47"/>
                <a:gd name="T37" fmla="*/ 28 h 95"/>
                <a:gd name="T38" fmla="*/ 28 w 47"/>
                <a:gd name="T39" fmla="*/ 28 h 95"/>
                <a:gd name="T40" fmla="*/ 28 w 47"/>
                <a:gd name="T41" fmla="*/ 76 h 95"/>
                <a:gd name="T42" fmla="*/ 36 w 47"/>
                <a:gd name="T43" fmla="*/ 85 h 95"/>
                <a:gd name="T44" fmla="*/ 44 w 47"/>
                <a:gd name="T45" fmla="*/ 85 h 95"/>
                <a:gd name="T46" fmla="*/ 47 w 47"/>
                <a:gd name="T47" fmla="*/ 87 h 95"/>
                <a:gd name="T48" fmla="*/ 47 w 47"/>
                <a:gd name="T49" fmla="*/ 92 h 95"/>
                <a:gd name="T50" fmla="*/ 44 w 47"/>
                <a:gd name="T5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95">
                  <a:moveTo>
                    <a:pt x="44" y="94"/>
                  </a:moveTo>
                  <a:cubicBezTo>
                    <a:pt x="41" y="94"/>
                    <a:pt x="38" y="95"/>
                    <a:pt x="35" y="95"/>
                  </a:cubicBezTo>
                  <a:cubicBezTo>
                    <a:pt x="22" y="95"/>
                    <a:pt x="16" y="91"/>
                    <a:pt x="16" y="7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1" y="18"/>
                    <a:pt x="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7" y="2"/>
                    <a:pt x="19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3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9"/>
                    <a:pt x="46" y="20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7"/>
                    <a:pt x="45" y="28"/>
                    <a:pt x="43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84"/>
                    <a:pt x="30" y="85"/>
                    <a:pt x="36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6" y="85"/>
                    <a:pt x="47" y="85"/>
                    <a:pt x="47" y="8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3"/>
                    <a:pt x="46" y="94"/>
                    <a:pt x="4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400050" y="3276600"/>
              <a:ext cx="184150" cy="146050"/>
            </a:xfrm>
            <a:custGeom>
              <a:avLst/>
              <a:gdLst>
                <a:gd name="T0" fmla="*/ 98 w 98"/>
                <a:gd name="T1" fmla="*/ 3 h 77"/>
                <a:gd name="T2" fmla="*/ 85 w 98"/>
                <a:gd name="T3" fmla="*/ 67 h 77"/>
                <a:gd name="T4" fmla="*/ 73 w 98"/>
                <a:gd name="T5" fmla="*/ 77 h 77"/>
                <a:gd name="T6" fmla="*/ 62 w 98"/>
                <a:gd name="T7" fmla="*/ 67 h 77"/>
                <a:gd name="T8" fmla="*/ 50 w 98"/>
                <a:gd name="T9" fmla="*/ 20 h 77"/>
                <a:gd name="T10" fmla="*/ 49 w 98"/>
                <a:gd name="T11" fmla="*/ 19 h 77"/>
                <a:gd name="T12" fmla="*/ 49 w 98"/>
                <a:gd name="T13" fmla="*/ 20 h 77"/>
                <a:gd name="T14" fmla="*/ 37 w 98"/>
                <a:gd name="T15" fmla="*/ 67 h 77"/>
                <a:gd name="T16" fmla="*/ 25 w 98"/>
                <a:gd name="T17" fmla="*/ 77 h 77"/>
                <a:gd name="T18" fmla="*/ 14 w 98"/>
                <a:gd name="T19" fmla="*/ 67 h 77"/>
                <a:gd name="T20" fmla="*/ 0 w 98"/>
                <a:gd name="T21" fmla="*/ 3 h 77"/>
                <a:gd name="T22" fmla="*/ 0 w 98"/>
                <a:gd name="T23" fmla="*/ 2 h 77"/>
                <a:gd name="T24" fmla="*/ 3 w 98"/>
                <a:gd name="T25" fmla="*/ 0 h 77"/>
                <a:gd name="T26" fmla="*/ 10 w 98"/>
                <a:gd name="T27" fmla="*/ 0 h 77"/>
                <a:gd name="T28" fmla="*/ 13 w 98"/>
                <a:gd name="T29" fmla="*/ 2 h 77"/>
                <a:gd name="T30" fmla="*/ 24 w 98"/>
                <a:gd name="T31" fmla="*/ 65 h 77"/>
                <a:gd name="T32" fmla="*/ 25 w 98"/>
                <a:gd name="T33" fmla="*/ 66 h 77"/>
                <a:gd name="T34" fmla="*/ 26 w 98"/>
                <a:gd name="T35" fmla="*/ 65 h 77"/>
                <a:gd name="T36" fmla="*/ 40 w 98"/>
                <a:gd name="T37" fmla="*/ 12 h 77"/>
                <a:gd name="T38" fmla="*/ 45 w 98"/>
                <a:gd name="T39" fmla="*/ 8 h 77"/>
                <a:gd name="T40" fmla="*/ 53 w 98"/>
                <a:gd name="T41" fmla="*/ 8 h 77"/>
                <a:gd name="T42" fmla="*/ 59 w 98"/>
                <a:gd name="T43" fmla="*/ 12 h 77"/>
                <a:gd name="T44" fmla="*/ 72 w 98"/>
                <a:gd name="T45" fmla="*/ 65 h 77"/>
                <a:gd name="T46" fmla="*/ 73 w 98"/>
                <a:gd name="T47" fmla="*/ 66 h 77"/>
                <a:gd name="T48" fmla="*/ 74 w 98"/>
                <a:gd name="T49" fmla="*/ 65 h 77"/>
                <a:gd name="T50" fmla="*/ 86 w 98"/>
                <a:gd name="T51" fmla="*/ 2 h 77"/>
                <a:gd name="T52" fmla="*/ 88 w 98"/>
                <a:gd name="T53" fmla="*/ 0 h 77"/>
                <a:gd name="T54" fmla="*/ 96 w 98"/>
                <a:gd name="T55" fmla="*/ 0 h 77"/>
                <a:gd name="T56" fmla="*/ 98 w 98"/>
                <a:gd name="T57" fmla="*/ 2 h 77"/>
                <a:gd name="T58" fmla="*/ 98 w 98"/>
                <a:gd name="T59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77">
                  <a:moveTo>
                    <a:pt x="98" y="3"/>
                  </a:moveTo>
                  <a:cubicBezTo>
                    <a:pt x="85" y="67"/>
                    <a:pt x="85" y="67"/>
                    <a:pt x="85" y="67"/>
                  </a:cubicBezTo>
                  <a:cubicBezTo>
                    <a:pt x="83" y="76"/>
                    <a:pt x="82" y="77"/>
                    <a:pt x="73" y="77"/>
                  </a:cubicBezTo>
                  <a:cubicBezTo>
                    <a:pt x="66" y="77"/>
                    <a:pt x="64" y="75"/>
                    <a:pt x="62" y="67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49" y="19"/>
                  </a:cubicBezTo>
                  <a:cubicBezTo>
                    <a:pt x="49" y="19"/>
                    <a:pt x="49" y="19"/>
                    <a:pt x="49" y="20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5" y="75"/>
                    <a:pt x="32" y="77"/>
                    <a:pt x="25" y="77"/>
                  </a:cubicBezTo>
                  <a:cubicBezTo>
                    <a:pt x="17" y="77"/>
                    <a:pt x="15" y="76"/>
                    <a:pt x="14" y="6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5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9"/>
                    <a:pt x="43" y="8"/>
                    <a:pt x="45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8"/>
                    <a:pt x="58" y="9"/>
                    <a:pt x="59" y="12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4" y="66"/>
                    <a:pt x="74" y="66"/>
                    <a:pt x="74" y="65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6" y="1"/>
                    <a:pt x="87" y="0"/>
                    <a:pt x="8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7" y="0"/>
                    <a:pt x="98" y="1"/>
                    <a:pt x="98" y="2"/>
                  </a:cubicBezTo>
                  <a:cubicBezTo>
                    <a:pt x="98" y="3"/>
                    <a:pt x="98" y="3"/>
                    <a:pt x="9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1"/>
            <p:cNvSpPr>
              <a:spLocks noEditPoints="1"/>
            </p:cNvSpPr>
            <p:nvPr/>
          </p:nvSpPr>
          <p:spPr bwMode="auto">
            <a:xfrm>
              <a:off x="608013" y="3275013"/>
              <a:ext cx="104775" cy="147637"/>
            </a:xfrm>
            <a:custGeom>
              <a:avLst/>
              <a:gdLst>
                <a:gd name="T0" fmla="*/ 53 w 56"/>
                <a:gd name="T1" fmla="*/ 77 h 78"/>
                <a:gd name="T2" fmla="*/ 47 w 56"/>
                <a:gd name="T3" fmla="*/ 77 h 78"/>
                <a:gd name="T4" fmla="*/ 44 w 56"/>
                <a:gd name="T5" fmla="*/ 74 h 78"/>
                <a:gd name="T6" fmla="*/ 44 w 56"/>
                <a:gd name="T7" fmla="*/ 71 h 78"/>
                <a:gd name="T8" fmla="*/ 23 w 56"/>
                <a:gd name="T9" fmla="*/ 78 h 78"/>
                <a:gd name="T10" fmla="*/ 0 w 56"/>
                <a:gd name="T11" fmla="*/ 55 h 78"/>
                <a:gd name="T12" fmla="*/ 0 w 56"/>
                <a:gd name="T13" fmla="*/ 54 h 78"/>
                <a:gd name="T14" fmla="*/ 34 w 56"/>
                <a:gd name="T15" fmla="*/ 31 h 78"/>
                <a:gd name="T16" fmla="*/ 44 w 56"/>
                <a:gd name="T17" fmla="*/ 31 h 78"/>
                <a:gd name="T18" fmla="*/ 44 w 56"/>
                <a:gd name="T19" fmla="*/ 26 h 78"/>
                <a:gd name="T20" fmla="*/ 29 w 56"/>
                <a:gd name="T21" fmla="*/ 10 h 78"/>
                <a:gd name="T22" fmla="*/ 8 w 56"/>
                <a:gd name="T23" fmla="*/ 11 h 78"/>
                <a:gd name="T24" fmla="*/ 7 w 56"/>
                <a:gd name="T25" fmla="*/ 11 h 78"/>
                <a:gd name="T26" fmla="*/ 5 w 56"/>
                <a:gd name="T27" fmla="*/ 9 h 78"/>
                <a:gd name="T28" fmla="*/ 5 w 56"/>
                <a:gd name="T29" fmla="*/ 4 h 78"/>
                <a:gd name="T30" fmla="*/ 8 w 56"/>
                <a:gd name="T31" fmla="*/ 1 h 78"/>
                <a:gd name="T32" fmla="*/ 29 w 56"/>
                <a:gd name="T33" fmla="*/ 0 h 78"/>
                <a:gd name="T34" fmla="*/ 56 w 56"/>
                <a:gd name="T35" fmla="*/ 26 h 78"/>
                <a:gd name="T36" fmla="*/ 56 w 56"/>
                <a:gd name="T37" fmla="*/ 74 h 78"/>
                <a:gd name="T38" fmla="*/ 53 w 56"/>
                <a:gd name="T39" fmla="*/ 77 h 78"/>
                <a:gd name="T40" fmla="*/ 44 w 56"/>
                <a:gd name="T41" fmla="*/ 40 h 78"/>
                <a:gd name="T42" fmla="*/ 34 w 56"/>
                <a:gd name="T43" fmla="*/ 40 h 78"/>
                <a:gd name="T44" fmla="*/ 12 w 56"/>
                <a:gd name="T45" fmla="*/ 53 h 78"/>
                <a:gd name="T46" fmla="*/ 12 w 56"/>
                <a:gd name="T47" fmla="*/ 55 h 78"/>
                <a:gd name="T48" fmla="*/ 25 w 56"/>
                <a:gd name="T49" fmla="*/ 68 h 78"/>
                <a:gd name="T50" fmla="*/ 44 w 56"/>
                <a:gd name="T51" fmla="*/ 62 h 78"/>
                <a:gd name="T52" fmla="*/ 44 w 56"/>
                <a:gd name="T53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78">
                  <a:moveTo>
                    <a:pt x="53" y="77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45" y="77"/>
                    <a:pt x="44" y="75"/>
                    <a:pt x="44" y="74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37" y="75"/>
                    <a:pt x="30" y="78"/>
                    <a:pt x="23" y="78"/>
                  </a:cubicBezTo>
                  <a:cubicBezTo>
                    <a:pt x="11" y="78"/>
                    <a:pt x="0" y="72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39"/>
                    <a:pt x="9" y="31"/>
                    <a:pt x="3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4"/>
                    <a:pt x="40" y="10"/>
                    <a:pt x="29" y="10"/>
                  </a:cubicBezTo>
                  <a:cubicBezTo>
                    <a:pt x="20" y="10"/>
                    <a:pt x="13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13" y="0"/>
                    <a:pt x="20" y="0"/>
                    <a:pt x="29" y="0"/>
                  </a:cubicBezTo>
                  <a:cubicBezTo>
                    <a:pt x="48" y="0"/>
                    <a:pt x="56" y="9"/>
                    <a:pt x="56" y="26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5"/>
                    <a:pt x="55" y="77"/>
                    <a:pt x="53" y="77"/>
                  </a:cubicBezTo>
                  <a:close/>
                  <a:moveTo>
                    <a:pt x="44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17" y="40"/>
                    <a:pt x="12" y="44"/>
                    <a:pt x="12" y="53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65"/>
                    <a:pt x="17" y="68"/>
                    <a:pt x="25" y="68"/>
                  </a:cubicBezTo>
                  <a:cubicBezTo>
                    <a:pt x="31" y="68"/>
                    <a:pt x="37" y="66"/>
                    <a:pt x="44" y="62"/>
                  </a:cubicBezTo>
                  <a:lnTo>
                    <a:pt x="4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749300" y="3275013"/>
              <a:ext cx="63500" cy="144462"/>
            </a:xfrm>
            <a:custGeom>
              <a:avLst/>
              <a:gdLst>
                <a:gd name="T0" fmla="*/ 31 w 34"/>
                <a:gd name="T1" fmla="*/ 10 h 77"/>
                <a:gd name="T2" fmla="*/ 12 w 34"/>
                <a:gd name="T3" fmla="*/ 16 h 77"/>
                <a:gd name="T4" fmla="*/ 12 w 34"/>
                <a:gd name="T5" fmla="*/ 74 h 77"/>
                <a:gd name="T6" fmla="*/ 9 w 34"/>
                <a:gd name="T7" fmla="*/ 77 h 77"/>
                <a:gd name="T8" fmla="*/ 2 w 34"/>
                <a:gd name="T9" fmla="*/ 77 h 77"/>
                <a:gd name="T10" fmla="*/ 0 w 34"/>
                <a:gd name="T11" fmla="*/ 74 h 77"/>
                <a:gd name="T12" fmla="*/ 0 w 34"/>
                <a:gd name="T13" fmla="*/ 3 h 77"/>
                <a:gd name="T14" fmla="*/ 2 w 34"/>
                <a:gd name="T15" fmla="*/ 1 h 77"/>
                <a:gd name="T16" fmla="*/ 9 w 34"/>
                <a:gd name="T17" fmla="*/ 1 h 77"/>
                <a:gd name="T18" fmla="*/ 11 w 34"/>
                <a:gd name="T19" fmla="*/ 3 h 77"/>
                <a:gd name="T20" fmla="*/ 11 w 34"/>
                <a:gd name="T21" fmla="*/ 6 h 77"/>
                <a:gd name="T22" fmla="*/ 31 w 34"/>
                <a:gd name="T23" fmla="*/ 0 h 77"/>
                <a:gd name="T24" fmla="*/ 34 w 34"/>
                <a:gd name="T25" fmla="*/ 2 h 77"/>
                <a:gd name="T26" fmla="*/ 34 w 34"/>
                <a:gd name="T27" fmla="*/ 8 h 77"/>
                <a:gd name="T28" fmla="*/ 31 w 34"/>
                <a:gd name="T29" fmla="*/ 1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77">
                  <a:moveTo>
                    <a:pt x="31" y="10"/>
                  </a:moveTo>
                  <a:cubicBezTo>
                    <a:pt x="25" y="10"/>
                    <a:pt x="19" y="12"/>
                    <a:pt x="12" y="16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1" y="77"/>
                    <a:pt x="9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0" y="75"/>
                    <a:pt x="0" y="7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1" y="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1"/>
                    <a:pt x="25" y="0"/>
                    <a:pt x="31" y="0"/>
                  </a:cubicBezTo>
                  <a:cubicBezTo>
                    <a:pt x="33" y="0"/>
                    <a:pt x="34" y="0"/>
                    <a:pt x="34" y="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3" y="10"/>
                    <a:pt x="3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"/>
            <p:cNvSpPr>
              <a:spLocks noEditPoints="1"/>
            </p:cNvSpPr>
            <p:nvPr/>
          </p:nvSpPr>
          <p:spPr bwMode="auto">
            <a:xfrm>
              <a:off x="825500" y="3275013"/>
              <a:ext cx="114300" cy="147637"/>
            </a:xfrm>
            <a:custGeom>
              <a:avLst/>
              <a:gdLst>
                <a:gd name="T0" fmla="*/ 59 w 61"/>
                <a:gd name="T1" fmla="*/ 42 h 78"/>
                <a:gd name="T2" fmla="*/ 12 w 61"/>
                <a:gd name="T3" fmla="*/ 42 h 78"/>
                <a:gd name="T4" fmla="*/ 12 w 61"/>
                <a:gd name="T5" fmla="*/ 44 h 78"/>
                <a:gd name="T6" fmla="*/ 32 w 61"/>
                <a:gd name="T7" fmla="*/ 67 h 78"/>
                <a:gd name="T8" fmla="*/ 56 w 61"/>
                <a:gd name="T9" fmla="*/ 65 h 78"/>
                <a:gd name="T10" fmla="*/ 57 w 61"/>
                <a:gd name="T11" fmla="*/ 65 h 78"/>
                <a:gd name="T12" fmla="*/ 59 w 61"/>
                <a:gd name="T13" fmla="*/ 67 h 78"/>
                <a:gd name="T14" fmla="*/ 59 w 61"/>
                <a:gd name="T15" fmla="*/ 72 h 78"/>
                <a:gd name="T16" fmla="*/ 56 w 61"/>
                <a:gd name="T17" fmla="*/ 75 h 78"/>
                <a:gd name="T18" fmla="*/ 32 w 61"/>
                <a:gd name="T19" fmla="*/ 78 h 78"/>
                <a:gd name="T20" fmla="*/ 0 w 61"/>
                <a:gd name="T21" fmla="*/ 44 h 78"/>
                <a:gd name="T22" fmla="*/ 0 w 61"/>
                <a:gd name="T23" fmla="*/ 32 h 78"/>
                <a:gd name="T24" fmla="*/ 31 w 61"/>
                <a:gd name="T25" fmla="*/ 0 h 78"/>
                <a:gd name="T26" fmla="*/ 61 w 61"/>
                <a:gd name="T27" fmla="*/ 32 h 78"/>
                <a:gd name="T28" fmla="*/ 61 w 61"/>
                <a:gd name="T29" fmla="*/ 39 h 78"/>
                <a:gd name="T30" fmla="*/ 59 w 61"/>
                <a:gd name="T31" fmla="*/ 42 h 78"/>
                <a:gd name="T32" fmla="*/ 49 w 61"/>
                <a:gd name="T33" fmla="*/ 32 h 78"/>
                <a:gd name="T34" fmla="*/ 31 w 61"/>
                <a:gd name="T35" fmla="*/ 10 h 78"/>
                <a:gd name="T36" fmla="*/ 12 w 61"/>
                <a:gd name="T37" fmla="*/ 32 h 78"/>
                <a:gd name="T38" fmla="*/ 12 w 61"/>
                <a:gd name="T39" fmla="*/ 33 h 78"/>
                <a:gd name="T40" fmla="*/ 49 w 61"/>
                <a:gd name="T41" fmla="*/ 33 h 78"/>
                <a:gd name="T42" fmla="*/ 49 w 61"/>
                <a:gd name="T43" fmla="*/ 3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78">
                  <a:moveTo>
                    <a:pt x="59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61"/>
                    <a:pt x="19" y="67"/>
                    <a:pt x="32" y="67"/>
                  </a:cubicBezTo>
                  <a:cubicBezTo>
                    <a:pt x="40" y="67"/>
                    <a:pt x="50" y="66"/>
                    <a:pt x="56" y="65"/>
                  </a:cubicBezTo>
                  <a:cubicBezTo>
                    <a:pt x="56" y="65"/>
                    <a:pt x="57" y="65"/>
                    <a:pt x="57" y="65"/>
                  </a:cubicBezTo>
                  <a:cubicBezTo>
                    <a:pt x="58" y="65"/>
                    <a:pt x="59" y="66"/>
                    <a:pt x="59" y="67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4"/>
                    <a:pt x="58" y="75"/>
                    <a:pt x="56" y="75"/>
                  </a:cubicBezTo>
                  <a:cubicBezTo>
                    <a:pt x="48" y="77"/>
                    <a:pt x="41" y="78"/>
                    <a:pt x="32" y="78"/>
                  </a:cubicBezTo>
                  <a:cubicBezTo>
                    <a:pt x="16" y="78"/>
                    <a:pt x="0" y="70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2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1"/>
                    <a:pt x="60" y="42"/>
                    <a:pt x="59" y="42"/>
                  </a:cubicBezTo>
                  <a:close/>
                  <a:moveTo>
                    <a:pt x="49" y="32"/>
                  </a:moveTo>
                  <a:cubicBezTo>
                    <a:pt x="49" y="16"/>
                    <a:pt x="43" y="10"/>
                    <a:pt x="31" y="10"/>
                  </a:cubicBezTo>
                  <a:cubicBezTo>
                    <a:pt x="19" y="10"/>
                    <a:pt x="12" y="17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49" y="33"/>
                    <a:pt x="49" y="33"/>
                    <a:pt x="49" y="33"/>
                  </a:cubicBezTo>
                  <a:lnTo>
                    <a:pt x="4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"/>
            <p:cNvSpPr>
              <a:spLocks noEditPoints="1"/>
            </p:cNvSpPr>
            <p:nvPr/>
          </p:nvSpPr>
          <p:spPr bwMode="auto">
            <a:xfrm>
              <a:off x="-1906587" y="2647950"/>
              <a:ext cx="441325" cy="441325"/>
            </a:xfrm>
            <a:custGeom>
              <a:avLst/>
              <a:gdLst>
                <a:gd name="T0" fmla="*/ 78 w 234"/>
                <a:gd name="T1" fmla="*/ 178 h 234"/>
                <a:gd name="T2" fmla="*/ 78 w 234"/>
                <a:gd name="T3" fmla="*/ 232 h 234"/>
                <a:gd name="T4" fmla="*/ 60 w 234"/>
                <a:gd name="T5" fmla="*/ 232 h 234"/>
                <a:gd name="T6" fmla="*/ 60 w 234"/>
                <a:gd name="T7" fmla="*/ 181 h 234"/>
                <a:gd name="T8" fmla="*/ 4 w 234"/>
                <a:gd name="T9" fmla="*/ 190 h 234"/>
                <a:gd name="T10" fmla="*/ 0 w 234"/>
                <a:gd name="T11" fmla="*/ 170 h 234"/>
                <a:gd name="T12" fmla="*/ 60 w 234"/>
                <a:gd name="T13" fmla="*/ 162 h 234"/>
                <a:gd name="T14" fmla="*/ 60 w 234"/>
                <a:gd name="T15" fmla="*/ 126 h 234"/>
                <a:gd name="T16" fmla="*/ 33 w 234"/>
                <a:gd name="T17" fmla="*/ 126 h 234"/>
                <a:gd name="T18" fmla="*/ 14 w 234"/>
                <a:gd name="T19" fmla="*/ 129 h 234"/>
                <a:gd name="T20" fmla="*/ 8 w 234"/>
                <a:gd name="T21" fmla="*/ 112 h 234"/>
                <a:gd name="T22" fmla="*/ 22 w 234"/>
                <a:gd name="T23" fmla="*/ 92 h 234"/>
                <a:gd name="T24" fmla="*/ 38 w 234"/>
                <a:gd name="T25" fmla="*/ 49 h 234"/>
                <a:gd name="T26" fmla="*/ 3 w 234"/>
                <a:gd name="T27" fmla="*/ 49 h 234"/>
                <a:gd name="T28" fmla="*/ 3 w 234"/>
                <a:gd name="T29" fmla="*/ 31 h 234"/>
                <a:gd name="T30" fmla="*/ 44 w 234"/>
                <a:gd name="T31" fmla="*/ 31 h 234"/>
                <a:gd name="T32" fmla="*/ 51 w 234"/>
                <a:gd name="T33" fmla="*/ 1 h 234"/>
                <a:gd name="T34" fmla="*/ 70 w 234"/>
                <a:gd name="T35" fmla="*/ 5 h 234"/>
                <a:gd name="T36" fmla="*/ 63 w 234"/>
                <a:gd name="T37" fmla="*/ 31 h 234"/>
                <a:gd name="T38" fmla="*/ 111 w 234"/>
                <a:gd name="T39" fmla="*/ 31 h 234"/>
                <a:gd name="T40" fmla="*/ 111 w 234"/>
                <a:gd name="T41" fmla="*/ 49 h 234"/>
                <a:gd name="T42" fmla="*/ 57 w 234"/>
                <a:gd name="T43" fmla="*/ 49 h 234"/>
                <a:gd name="T44" fmla="*/ 33 w 234"/>
                <a:gd name="T45" fmla="*/ 108 h 234"/>
                <a:gd name="T46" fmla="*/ 60 w 234"/>
                <a:gd name="T47" fmla="*/ 108 h 234"/>
                <a:gd name="T48" fmla="*/ 60 w 234"/>
                <a:gd name="T49" fmla="*/ 71 h 234"/>
                <a:gd name="T50" fmla="*/ 78 w 234"/>
                <a:gd name="T51" fmla="*/ 71 h 234"/>
                <a:gd name="T52" fmla="*/ 78 w 234"/>
                <a:gd name="T53" fmla="*/ 108 h 234"/>
                <a:gd name="T54" fmla="*/ 110 w 234"/>
                <a:gd name="T55" fmla="*/ 108 h 234"/>
                <a:gd name="T56" fmla="*/ 110 w 234"/>
                <a:gd name="T57" fmla="*/ 126 h 234"/>
                <a:gd name="T58" fmla="*/ 78 w 234"/>
                <a:gd name="T59" fmla="*/ 126 h 234"/>
                <a:gd name="T60" fmla="*/ 78 w 234"/>
                <a:gd name="T61" fmla="*/ 160 h 234"/>
                <a:gd name="T62" fmla="*/ 111 w 234"/>
                <a:gd name="T63" fmla="*/ 155 h 234"/>
                <a:gd name="T64" fmla="*/ 112 w 234"/>
                <a:gd name="T65" fmla="*/ 172 h 234"/>
                <a:gd name="T66" fmla="*/ 78 w 234"/>
                <a:gd name="T67" fmla="*/ 178 h 234"/>
                <a:gd name="T68" fmla="*/ 176 w 234"/>
                <a:gd name="T69" fmla="*/ 93 h 234"/>
                <a:gd name="T70" fmla="*/ 176 w 234"/>
                <a:gd name="T71" fmla="*/ 116 h 234"/>
                <a:gd name="T72" fmla="*/ 234 w 234"/>
                <a:gd name="T73" fmla="*/ 218 h 234"/>
                <a:gd name="T74" fmla="*/ 222 w 234"/>
                <a:gd name="T75" fmla="*/ 233 h 234"/>
                <a:gd name="T76" fmla="*/ 169 w 234"/>
                <a:gd name="T77" fmla="*/ 155 h 234"/>
                <a:gd name="T78" fmla="*/ 114 w 234"/>
                <a:gd name="T79" fmla="*/ 234 h 234"/>
                <a:gd name="T80" fmla="*/ 100 w 234"/>
                <a:gd name="T81" fmla="*/ 221 h 234"/>
                <a:gd name="T82" fmla="*/ 158 w 234"/>
                <a:gd name="T83" fmla="*/ 92 h 234"/>
                <a:gd name="T84" fmla="*/ 158 w 234"/>
                <a:gd name="T85" fmla="*/ 81 h 234"/>
                <a:gd name="T86" fmla="*/ 176 w 234"/>
                <a:gd name="T87" fmla="*/ 81 h 234"/>
                <a:gd name="T88" fmla="*/ 176 w 234"/>
                <a:gd name="T89" fmla="*/ 93 h 234"/>
                <a:gd name="T90" fmla="*/ 147 w 234"/>
                <a:gd name="T91" fmla="*/ 57 h 234"/>
                <a:gd name="T92" fmla="*/ 122 w 234"/>
                <a:gd name="T93" fmla="*/ 111 h 234"/>
                <a:gd name="T94" fmla="*/ 107 w 234"/>
                <a:gd name="T95" fmla="*/ 101 h 234"/>
                <a:gd name="T96" fmla="*/ 140 w 234"/>
                <a:gd name="T97" fmla="*/ 0 h 234"/>
                <a:gd name="T98" fmla="*/ 158 w 234"/>
                <a:gd name="T99" fmla="*/ 3 h 234"/>
                <a:gd name="T100" fmla="*/ 151 w 234"/>
                <a:gd name="T101" fmla="*/ 39 h 234"/>
                <a:gd name="T102" fmla="*/ 218 w 234"/>
                <a:gd name="T103" fmla="*/ 39 h 234"/>
                <a:gd name="T104" fmla="*/ 220 w 234"/>
                <a:gd name="T105" fmla="*/ 39 h 234"/>
                <a:gd name="T106" fmla="*/ 233 w 234"/>
                <a:gd name="T107" fmla="*/ 42 h 234"/>
                <a:gd name="T108" fmla="*/ 216 w 234"/>
                <a:gd name="T109" fmla="*/ 110 h 234"/>
                <a:gd name="T110" fmla="*/ 200 w 234"/>
                <a:gd name="T111" fmla="*/ 106 h 234"/>
                <a:gd name="T112" fmla="*/ 212 w 234"/>
                <a:gd name="T113" fmla="*/ 57 h 234"/>
                <a:gd name="T114" fmla="*/ 147 w 234"/>
                <a:gd name="T115" fmla="*/ 5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4" h="234">
                  <a:moveTo>
                    <a:pt x="78" y="178"/>
                  </a:moveTo>
                  <a:cubicBezTo>
                    <a:pt x="78" y="232"/>
                    <a:pt x="78" y="232"/>
                    <a:pt x="78" y="232"/>
                  </a:cubicBezTo>
                  <a:cubicBezTo>
                    <a:pt x="60" y="232"/>
                    <a:pt x="60" y="232"/>
                    <a:pt x="60" y="232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40" y="184"/>
                    <a:pt x="20" y="187"/>
                    <a:pt x="4" y="19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16" y="169"/>
                    <a:pt x="37" y="166"/>
                    <a:pt x="60" y="162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24" y="126"/>
                    <a:pt x="16" y="127"/>
                    <a:pt x="14" y="129"/>
                  </a:cubicBezTo>
                  <a:cubicBezTo>
                    <a:pt x="13" y="125"/>
                    <a:pt x="10" y="117"/>
                    <a:pt x="8" y="112"/>
                  </a:cubicBezTo>
                  <a:cubicBezTo>
                    <a:pt x="13" y="111"/>
                    <a:pt x="16" y="103"/>
                    <a:pt x="22" y="92"/>
                  </a:cubicBezTo>
                  <a:cubicBezTo>
                    <a:pt x="25" y="86"/>
                    <a:pt x="31" y="69"/>
                    <a:pt x="38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7" y="21"/>
                    <a:pt x="49" y="11"/>
                    <a:pt x="51" y="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3"/>
                    <a:pt x="65" y="22"/>
                    <a:pt x="63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9" y="70"/>
                    <a:pt x="41" y="91"/>
                    <a:pt x="33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72"/>
                    <a:pt x="112" y="172"/>
                    <a:pt x="112" y="172"/>
                  </a:cubicBezTo>
                  <a:lnTo>
                    <a:pt x="78" y="178"/>
                  </a:lnTo>
                  <a:close/>
                  <a:moveTo>
                    <a:pt x="176" y="93"/>
                  </a:moveTo>
                  <a:cubicBezTo>
                    <a:pt x="176" y="100"/>
                    <a:pt x="176" y="107"/>
                    <a:pt x="176" y="116"/>
                  </a:cubicBezTo>
                  <a:cubicBezTo>
                    <a:pt x="185" y="161"/>
                    <a:pt x="203" y="201"/>
                    <a:pt x="234" y="218"/>
                  </a:cubicBezTo>
                  <a:cubicBezTo>
                    <a:pt x="231" y="221"/>
                    <a:pt x="225" y="228"/>
                    <a:pt x="222" y="233"/>
                  </a:cubicBezTo>
                  <a:cubicBezTo>
                    <a:pt x="196" y="218"/>
                    <a:pt x="180" y="190"/>
                    <a:pt x="169" y="155"/>
                  </a:cubicBezTo>
                  <a:cubicBezTo>
                    <a:pt x="161" y="182"/>
                    <a:pt x="146" y="210"/>
                    <a:pt x="114" y="234"/>
                  </a:cubicBezTo>
                  <a:cubicBezTo>
                    <a:pt x="111" y="229"/>
                    <a:pt x="105" y="224"/>
                    <a:pt x="100" y="221"/>
                  </a:cubicBezTo>
                  <a:cubicBezTo>
                    <a:pt x="155" y="181"/>
                    <a:pt x="158" y="128"/>
                    <a:pt x="158" y="92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76" y="81"/>
                    <a:pt x="176" y="81"/>
                    <a:pt x="176" y="81"/>
                  </a:cubicBezTo>
                  <a:lnTo>
                    <a:pt x="176" y="93"/>
                  </a:lnTo>
                  <a:close/>
                  <a:moveTo>
                    <a:pt x="147" y="57"/>
                  </a:moveTo>
                  <a:cubicBezTo>
                    <a:pt x="140" y="78"/>
                    <a:pt x="132" y="97"/>
                    <a:pt x="122" y="111"/>
                  </a:cubicBezTo>
                  <a:cubicBezTo>
                    <a:pt x="119" y="108"/>
                    <a:pt x="111" y="103"/>
                    <a:pt x="107" y="101"/>
                  </a:cubicBezTo>
                  <a:cubicBezTo>
                    <a:pt x="124" y="77"/>
                    <a:pt x="134" y="40"/>
                    <a:pt x="140" y="0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6" y="16"/>
                    <a:pt x="154" y="28"/>
                    <a:pt x="151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233" y="42"/>
                    <a:pt x="233" y="42"/>
                    <a:pt x="233" y="42"/>
                  </a:cubicBezTo>
                  <a:cubicBezTo>
                    <a:pt x="228" y="66"/>
                    <a:pt x="221" y="93"/>
                    <a:pt x="216" y="110"/>
                  </a:cubicBezTo>
                  <a:cubicBezTo>
                    <a:pt x="200" y="106"/>
                    <a:pt x="200" y="106"/>
                    <a:pt x="200" y="106"/>
                  </a:cubicBezTo>
                  <a:cubicBezTo>
                    <a:pt x="204" y="93"/>
                    <a:pt x="208" y="74"/>
                    <a:pt x="212" y="57"/>
                  </a:cubicBezTo>
                  <a:lnTo>
                    <a:pt x="14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5"/>
            <p:cNvSpPr>
              <a:spLocks noEditPoints="1"/>
            </p:cNvSpPr>
            <p:nvPr/>
          </p:nvSpPr>
          <p:spPr bwMode="auto">
            <a:xfrm>
              <a:off x="-1428750" y="2649538"/>
              <a:ext cx="436563" cy="439737"/>
            </a:xfrm>
            <a:custGeom>
              <a:avLst/>
              <a:gdLst>
                <a:gd name="T0" fmla="*/ 77 w 232"/>
                <a:gd name="T1" fmla="*/ 6 h 233"/>
                <a:gd name="T2" fmla="*/ 52 w 232"/>
                <a:gd name="T3" fmla="*/ 61 h 233"/>
                <a:gd name="T4" fmla="*/ 52 w 232"/>
                <a:gd name="T5" fmla="*/ 232 h 233"/>
                <a:gd name="T6" fmla="*/ 34 w 232"/>
                <a:gd name="T7" fmla="*/ 232 h 233"/>
                <a:gd name="T8" fmla="*/ 34 w 232"/>
                <a:gd name="T9" fmla="*/ 90 h 233"/>
                <a:gd name="T10" fmla="*/ 10 w 232"/>
                <a:gd name="T11" fmla="*/ 120 h 233"/>
                <a:gd name="T12" fmla="*/ 0 w 232"/>
                <a:gd name="T13" fmla="*/ 102 h 233"/>
                <a:gd name="T14" fmla="*/ 59 w 232"/>
                <a:gd name="T15" fmla="*/ 0 h 233"/>
                <a:gd name="T16" fmla="*/ 77 w 232"/>
                <a:gd name="T17" fmla="*/ 6 h 233"/>
                <a:gd name="T18" fmla="*/ 232 w 232"/>
                <a:gd name="T19" fmla="*/ 144 h 233"/>
                <a:gd name="T20" fmla="*/ 163 w 232"/>
                <a:gd name="T21" fmla="*/ 144 h 233"/>
                <a:gd name="T22" fmla="*/ 163 w 232"/>
                <a:gd name="T23" fmla="*/ 233 h 233"/>
                <a:gd name="T24" fmla="*/ 144 w 232"/>
                <a:gd name="T25" fmla="*/ 233 h 233"/>
                <a:gd name="T26" fmla="*/ 144 w 232"/>
                <a:gd name="T27" fmla="*/ 144 h 233"/>
                <a:gd name="T28" fmla="*/ 72 w 232"/>
                <a:gd name="T29" fmla="*/ 144 h 233"/>
                <a:gd name="T30" fmla="*/ 72 w 232"/>
                <a:gd name="T31" fmla="*/ 126 h 233"/>
                <a:gd name="T32" fmla="*/ 144 w 232"/>
                <a:gd name="T33" fmla="*/ 126 h 233"/>
                <a:gd name="T34" fmla="*/ 144 w 232"/>
                <a:gd name="T35" fmla="*/ 70 h 233"/>
                <a:gd name="T36" fmla="*/ 104 w 232"/>
                <a:gd name="T37" fmla="*/ 70 h 233"/>
                <a:gd name="T38" fmla="*/ 86 w 232"/>
                <a:gd name="T39" fmla="*/ 109 h 233"/>
                <a:gd name="T40" fmla="*/ 69 w 232"/>
                <a:gd name="T41" fmla="*/ 99 h 233"/>
                <a:gd name="T42" fmla="*/ 101 w 232"/>
                <a:gd name="T43" fmla="*/ 12 h 233"/>
                <a:gd name="T44" fmla="*/ 119 w 232"/>
                <a:gd name="T45" fmla="*/ 16 h 233"/>
                <a:gd name="T46" fmla="*/ 110 w 232"/>
                <a:gd name="T47" fmla="*/ 51 h 233"/>
                <a:gd name="T48" fmla="*/ 144 w 232"/>
                <a:gd name="T49" fmla="*/ 51 h 233"/>
                <a:gd name="T50" fmla="*/ 144 w 232"/>
                <a:gd name="T51" fmla="*/ 3 h 233"/>
                <a:gd name="T52" fmla="*/ 163 w 232"/>
                <a:gd name="T53" fmla="*/ 3 h 233"/>
                <a:gd name="T54" fmla="*/ 163 w 232"/>
                <a:gd name="T55" fmla="*/ 51 h 233"/>
                <a:gd name="T56" fmla="*/ 221 w 232"/>
                <a:gd name="T57" fmla="*/ 51 h 233"/>
                <a:gd name="T58" fmla="*/ 221 w 232"/>
                <a:gd name="T59" fmla="*/ 70 h 233"/>
                <a:gd name="T60" fmla="*/ 163 w 232"/>
                <a:gd name="T61" fmla="*/ 70 h 233"/>
                <a:gd name="T62" fmla="*/ 163 w 232"/>
                <a:gd name="T63" fmla="*/ 126 h 233"/>
                <a:gd name="T64" fmla="*/ 232 w 232"/>
                <a:gd name="T65" fmla="*/ 126 h 233"/>
                <a:gd name="T66" fmla="*/ 232 w 232"/>
                <a:gd name="T67" fmla="*/ 1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2" h="233">
                  <a:moveTo>
                    <a:pt x="77" y="6"/>
                  </a:moveTo>
                  <a:cubicBezTo>
                    <a:pt x="70" y="24"/>
                    <a:pt x="62" y="43"/>
                    <a:pt x="52" y="61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26" y="101"/>
                    <a:pt x="18" y="111"/>
                    <a:pt x="10" y="120"/>
                  </a:cubicBezTo>
                  <a:cubicBezTo>
                    <a:pt x="8" y="116"/>
                    <a:pt x="3" y="106"/>
                    <a:pt x="0" y="102"/>
                  </a:cubicBezTo>
                  <a:cubicBezTo>
                    <a:pt x="23" y="77"/>
                    <a:pt x="46" y="39"/>
                    <a:pt x="59" y="0"/>
                  </a:cubicBezTo>
                  <a:lnTo>
                    <a:pt x="77" y="6"/>
                  </a:lnTo>
                  <a:close/>
                  <a:moveTo>
                    <a:pt x="232" y="144"/>
                  </a:moveTo>
                  <a:cubicBezTo>
                    <a:pt x="163" y="144"/>
                    <a:pt x="163" y="144"/>
                    <a:pt x="163" y="144"/>
                  </a:cubicBezTo>
                  <a:cubicBezTo>
                    <a:pt x="163" y="233"/>
                    <a:pt x="163" y="233"/>
                    <a:pt x="163" y="233"/>
                  </a:cubicBezTo>
                  <a:cubicBezTo>
                    <a:pt x="144" y="233"/>
                    <a:pt x="144" y="233"/>
                    <a:pt x="144" y="23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99" y="85"/>
                    <a:pt x="93" y="98"/>
                    <a:pt x="86" y="109"/>
                  </a:cubicBezTo>
                  <a:cubicBezTo>
                    <a:pt x="82" y="106"/>
                    <a:pt x="74" y="101"/>
                    <a:pt x="69" y="99"/>
                  </a:cubicBezTo>
                  <a:cubicBezTo>
                    <a:pt x="85" y="78"/>
                    <a:pt x="95" y="45"/>
                    <a:pt x="101" y="12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6" y="28"/>
                    <a:pt x="114" y="40"/>
                    <a:pt x="110" y="51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232" y="126"/>
                    <a:pt x="232" y="126"/>
                    <a:pt x="232" y="126"/>
                  </a:cubicBezTo>
                  <a:lnTo>
                    <a:pt x="23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6"/>
            <p:cNvSpPr>
              <a:spLocks noEditPoints="1"/>
            </p:cNvSpPr>
            <p:nvPr/>
          </p:nvSpPr>
          <p:spPr bwMode="auto">
            <a:xfrm>
              <a:off x="-942975" y="2649538"/>
              <a:ext cx="417513" cy="439737"/>
            </a:xfrm>
            <a:custGeom>
              <a:avLst/>
              <a:gdLst>
                <a:gd name="T0" fmla="*/ 110 w 222"/>
                <a:gd name="T1" fmla="*/ 53 h 233"/>
                <a:gd name="T2" fmla="*/ 81 w 222"/>
                <a:gd name="T3" fmla="*/ 168 h 233"/>
                <a:gd name="T4" fmla="*/ 109 w 222"/>
                <a:gd name="T5" fmla="*/ 195 h 233"/>
                <a:gd name="T6" fmla="*/ 97 w 222"/>
                <a:gd name="T7" fmla="*/ 211 h 233"/>
                <a:gd name="T8" fmla="*/ 71 w 222"/>
                <a:gd name="T9" fmla="*/ 185 h 233"/>
                <a:gd name="T10" fmla="*/ 12 w 222"/>
                <a:gd name="T11" fmla="*/ 233 h 233"/>
                <a:gd name="T12" fmla="*/ 0 w 222"/>
                <a:gd name="T13" fmla="*/ 217 h 233"/>
                <a:gd name="T14" fmla="*/ 57 w 222"/>
                <a:gd name="T15" fmla="*/ 172 h 233"/>
                <a:gd name="T16" fmla="*/ 13 w 222"/>
                <a:gd name="T17" fmla="*/ 138 h 233"/>
                <a:gd name="T18" fmla="*/ 31 w 222"/>
                <a:gd name="T19" fmla="*/ 69 h 233"/>
                <a:gd name="T20" fmla="*/ 0 w 222"/>
                <a:gd name="T21" fmla="*/ 69 h 233"/>
                <a:gd name="T22" fmla="*/ 0 w 222"/>
                <a:gd name="T23" fmla="*/ 52 h 233"/>
                <a:gd name="T24" fmla="*/ 35 w 222"/>
                <a:gd name="T25" fmla="*/ 52 h 233"/>
                <a:gd name="T26" fmla="*/ 43 w 222"/>
                <a:gd name="T27" fmla="*/ 0 h 233"/>
                <a:gd name="T28" fmla="*/ 62 w 222"/>
                <a:gd name="T29" fmla="*/ 1 h 233"/>
                <a:gd name="T30" fmla="*/ 53 w 222"/>
                <a:gd name="T31" fmla="*/ 52 h 233"/>
                <a:gd name="T32" fmla="*/ 94 w 222"/>
                <a:gd name="T33" fmla="*/ 52 h 233"/>
                <a:gd name="T34" fmla="*/ 98 w 222"/>
                <a:gd name="T35" fmla="*/ 51 h 233"/>
                <a:gd name="T36" fmla="*/ 110 w 222"/>
                <a:gd name="T37" fmla="*/ 53 h 233"/>
                <a:gd name="T38" fmla="*/ 50 w 222"/>
                <a:gd name="T39" fmla="*/ 69 h 233"/>
                <a:gd name="T40" fmla="*/ 34 w 222"/>
                <a:gd name="T41" fmla="*/ 131 h 233"/>
                <a:gd name="T42" fmla="*/ 67 w 222"/>
                <a:gd name="T43" fmla="*/ 156 h 233"/>
                <a:gd name="T44" fmla="*/ 90 w 222"/>
                <a:gd name="T45" fmla="*/ 69 h 233"/>
                <a:gd name="T46" fmla="*/ 50 w 222"/>
                <a:gd name="T47" fmla="*/ 69 h 233"/>
                <a:gd name="T48" fmla="*/ 222 w 222"/>
                <a:gd name="T49" fmla="*/ 27 h 233"/>
                <a:gd name="T50" fmla="*/ 222 w 222"/>
                <a:gd name="T51" fmla="*/ 222 h 233"/>
                <a:gd name="T52" fmla="*/ 204 w 222"/>
                <a:gd name="T53" fmla="*/ 222 h 233"/>
                <a:gd name="T54" fmla="*/ 204 w 222"/>
                <a:gd name="T55" fmla="*/ 207 h 233"/>
                <a:gd name="T56" fmla="*/ 141 w 222"/>
                <a:gd name="T57" fmla="*/ 207 h 233"/>
                <a:gd name="T58" fmla="*/ 141 w 222"/>
                <a:gd name="T59" fmla="*/ 226 h 233"/>
                <a:gd name="T60" fmla="*/ 123 w 222"/>
                <a:gd name="T61" fmla="*/ 226 h 233"/>
                <a:gd name="T62" fmla="*/ 123 w 222"/>
                <a:gd name="T63" fmla="*/ 27 h 233"/>
                <a:gd name="T64" fmla="*/ 222 w 222"/>
                <a:gd name="T65" fmla="*/ 27 h 233"/>
                <a:gd name="T66" fmla="*/ 204 w 222"/>
                <a:gd name="T67" fmla="*/ 189 h 233"/>
                <a:gd name="T68" fmla="*/ 204 w 222"/>
                <a:gd name="T69" fmla="*/ 45 h 233"/>
                <a:gd name="T70" fmla="*/ 141 w 222"/>
                <a:gd name="T71" fmla="*/ 45 h 233"/>
                <a:gd name="T72" fmla="*/ 141 w 222"/>
                <a:gd name="T73" fmla="*/ 189 h 233"/>
                <a:gd name="T74" fmla="*/ 204 w 222"/>
                <a:gd name="T75" fmla="*/ 18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2" h="233">
                  <a:moveTo>
                    <a:pt x="110" y="53"/>
                  </a:moveTo>
                  <a:cubicBezTo>
                    <a:pt x="106" y="102"/>
                    <a:pt x="97" y="140"/>
                    <a:pt x="81" y="168"/>
                  </a:cubicBezTo>
                  <a:cubicBezTo>
                    <a:pt x="93" y="178"/>
                    <a:pt x="103" y="187"/>
                    <a:pt x="109" y="195"/>
                  </a:cubicBezTo>
                  <a:cubicBezTo>
                    <a:pt x="97" y="211"/>
                    <a:pt x="97" y="211"/>
                    <a:pt x="97" y="211"/>
                  </a:cubicBezTo>
                  <a:cubicBezTo>
                    <a:pt x="90" y="203"/>
                    <a:pt x="81" y="194"/>
                    <a:pt x="71" y="185"/>
                  </a:cubicBezTo>
                  <a:cubicBezTo>
                    <a:pt x="56" y="207"/>
                    <a:pt x="36" y="222"/>
                    <a:pt x="12" y="233"/>
                  </a:cubicBezTo>
                  <a:cubicBezTo>
                    <a:pt x="10" y="228"/>
                    <a:pt x="4" y="221"/>
                    <a:pt x="0" y="217"/>
                  </a:cubicBezTo>
                  <a:cubicBezTo>
                    <a:pt x="23" y="208"/>
                    <a:pt x="42" y="194"/>
                    <a:pt x="57" y="172"/>
                  </a:cubicBezTo>
                  <a:cubicBezTo>
                    <a:pt x="42" y="160"/>
                    <a:pt x="27" y="148"/>
                    <a:pt x="13" y="138"/>
                  </a:cubicBezTo>
                  <a:cubicBezTo>
                    <a:pt x="19" y="120"/>
                    <a:pt x="26" y="95"/>
                    <a:pt x="31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9" y="34"/>
                    <a:pt x="41" y="16"/>
                    <a:pt x="43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17"/>
                    <a:pt x="57" y="34"/>
                    <a:pt x="5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8" y="51"/>
                    <a:pt x="98" y="51"/>
                    <a:pt x="98" y="51"/>
                  </a:cubicBezTo>
                  <a:lnTo>
                    <a:pt x="110" y="53"/>
                  </a:lnTo>
                  <a:close/>
                  <a:moveTo>
                    <a:pt x="50" y="69"/>
                  </a:moveTo>
                  <a:cubicBezTo>
                    <a:pt x="45" y="92"/>
                    <a:pt x="39" y="113"/>
                    <a:pt x="34" y="131"/>
                  </a:cubicBezTo>
                  <a:cubicBezTo>
                    <a:pt x="44" y="139"/>
                    <a:pt x="56" y="147"/>
                    <a:pt x="67" y="156"/>
                  </a:cubicBezTo>
                  <a:cubicBezTo>
                    <a:pt x="78" y="133"/>
                    <a:pt x="86" y="104"/>
                    <a:pt x="90" y="69"/>
                  </a:cubicBezTo>
                  <a:lnTo>
                    <a:pt x="50" y="69"/>
                  </a:lnTo>
                  <a:close/>
                  <a:moveTo>
                    <a:pt x="222" y="27"/>
                  </a:moveTo>
                  <a:cubicBezTo>
                    <a:pt x="222" y="222"/>
                    <a:pt x="222" y="222"/>
                    <a:pt x="222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4" y="207"/>
                    <a:pt x="204" y="207"/>
                    <a:pt x="204" y="207"/>
                  </a:cubicBezTo>
                  <a:cubicBezTo>
                    <a:pt x="141" y="207"/>
                    <a:pt x="141" y="207"/>
                    <a:pt x="141" y="207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23" y="226"/>
                    <a:pt x="123" y="226"/>
                    <a:pt x="123" y="226"/>
                  </a:cubicBezTo>
                  <a:cubicBezTo>
                    <a:pt x="123" y="27"/>
                    <a:pt x="123" y="27"/>
                    <a:pt x="123" y="27"/>
                  </a:cubicBezTo>
                  <a:lnTo>
                    <a:pt x="222" y="27"/>
                  </a:lnTo>
                  <a:close/>
                  <a:moveTo>
                    <a:pt x="204" y="189"/>
                  </a:moveTo>
                  <a:cubicBezTo>
                    <a:pt x="204" y="45"/>
                    <a:pt x="204" y="45"/>
                    <a:pt x="204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189"/>
                    <a:pt x="141" y="189"/>
                    <a:pt x="141" y="189"/>
                  </a:cubicBezTo>
                  <a:lnTo>
                    <a:pt x="20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"/>
            <p:cNvSpPr>
              <a:spLocks noEditPoints="1"/>
            </p:cNvSpPr>
            <p:nvPr/>
          </p:nvSpPr>
          <p:spPr bwMode="auto">
            <a:xfrm>
              <a:off x="-463550" y="2647950"/>
              <a:ext cx="442913" cy="433387"/>
            </a:xfrm>
            <a:custGeom>
              <a:avLst/>
              <a:gdLst>
                <a:gd name="T0" fmla="*/ 123 w 235"/>
                <a:gd name="T1" fmla="*/ 189 h 230"/>
                <a:gd name="T2" fmla="*/ 125 w 235"/>
                <a:gd name="T3" fmla="*/ 207 h 230"/>
                <a:gd name="T4" fmla="*/ 3 w 235"/>
                <a:gd name="T5" fmla="*/ 230 h 230"/>
                <a:gd name="T6" fmla="*/ 0 w 235"/>
                <a:gd name="T7" fmla="*/ 210 h 230"/>
                <a:gd name="T8" fmla="*/ 20 w 235"/>
                <a:gd name="T9" fmla="*/ 207 h 230"/>
                <a:gd name="T10" fmla="*/ 20 w 235"/>
                <a:gd name="T11" fmla="*/ 52 h 230"/>
                <a:gd name="T12" fmla="*/ 39 w 235"/>
                <a:gd name="T13" fmla="*/ 52 h 230"/>
                <a:gd name="T14" fmla="*/ 39 w 235"/>
                <a:gd name="T15" fmla="*/ 203 h 230"/>
                <a:gd name="T16" fmla="*/ 68 w 235"/>
                <a:gd name="T17" fmla="*/ 199 h 230"/>
                <a:gd name="T18" fmla="*/ 68 w 235"/>
                <a:gd name="T19" fmla="*/ 0 h 230"/>
                <a:gd name="T20" fmla="*/ 87 w 235"/>
                <a:gd name="T21" fmla="*/ 0 h 230"/>
                <a:gd name="T22" fmla="*/ 87 w 235"/>
                <a:gd name="T23" fmla="*/ 79 h 230"/>
                <a:gd name="T24" fmla="*/ 123 w 235"/>
                <a:gd name="T25" fmla="*/ 79 h 230"/>
                <a:gd name="T26" fmla="*/ 123 w 235"/>
                <a:gd name="T27" fmla="*/ 97 h 230"/>
                <a:gd name="T28" fmla="*/ 87 w 235"/>
                <a:gd name="T29" fmla="*/ 97 h 230"/>
                <a:gd name="T30" fmla="*/ 87 w 235"/>
                <a:gd name="T31" fmla="*/ 195 h 230"/>
                <a:gd name="T32" fmla="*/ 123 w 235"/>
                <a:gd name="T33" fmla="*/ 189 h 230"/>
                <a:gd name="T34" fmla="*/ 203 w 235"/>
                <a:gd name="T35" fmla="*/ 207 h 230"/>
                <a:gd name="T36" fmla="*/ 216 w 235"/>
                <a:gd name="T37" fmla="*/ 162 h 230"/>
                <a:gd name="T38" fmla="*/ 235 w 235"/>
                <a:gd name="T39" fmla="*/ 170 h 230"/>
                <a:gd name="T40" fmla="*/ 204 w 235"/>
                <a:gd name="T41" fmla="*/ 225 h 230"/>
                <a:gd name="T42" fmla="*/ 166 w 235"/>
                <a:gd name="T43" fmla="*/ 225 h 230"/>
                <a:gd name="T44" fmla="*/ 136 w 235"/>
                <a:gd name="T45" fmla="*/ 190 h 230"/>
                <a:gd name="T46" fmla="*/ 136 w 235"/>
                <a:gd name="T47" fmla="*/ 0 h 230"/>
                <a:gd name="T48" fmla="*/ 156 w 235"/>
                <a:gd name="T49" fmla="*/ 0 h 230"/>
                <a:gd name="T50" fmla="*/ 156 w 235"/>
                <a:gd name="T51" fmla="*/ 93 h 230"/>
                <a:gd name="T52" fmla="*/ 210 w 235"/>
                <a:gd name="T53" fmla="*/ 56 h 230"/>
                <a:gd name="T54" fmla="*/ 226 w 235"/>
                <a:gd name="T55" fmla="*/ 71 h 230"/>
                <a:gd name="T56" fmla="*/ 156 w 235"/>
                <a:gd name="T57" fmla="*/ 112 h 230"/>
                <a:gd name="T58" fmla="*/ 156 w 235"/>
                <a:gd name="T59" fmla="*/ 191 h 230"/>
                <a:gd name="T60" fmla="*/ 168 w 235"/>
                <a:gd name="T61" fmla="*/ 207 h 230"/>
                <a:gd name="T62" fmla="*/ 203 w 235"/>
                <a:gd name="T63" fmla="*/ 20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230">
                  <a:moveTo>
                    <a:pt x="123" y="189"/>
                  </a:moveTo>
                  <a:cubicBezTo>
                    <a:pt x="125" y="207"/>
                    <a:pt x="125" y="207"/>
                    <a:pt x="125" y="207"/>
                  </a:cubicBezTo>
                  <a:cubicBezTo>
                    <a:pt x="81" y="216"/>
                    <a:pt x="35" y="224"/>
                    <a:pt x="3" y="23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" y="209"/>
                    <a:pt x="13" y="208"/>
                    <a:pt x="20" y="207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203"/>
                    <a:pt x="39" y="203"/>
                    <a:pt x="39" y="203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87" y="195"/>
                    <a:pt x="87" y="195"/>
                    <a:pt x="87" y="195"/>
                  </a:cubicBezTo>
                  <a:lnTo>
                    <a:pt x="123" y="189"/>
                  </a:lnTo>
                  <a:close/>
                  <a:moveTo>
                    <a:pt x="203" y="207"/>
                  </a:moveTo>
                  <a:cubicBezTo>
                    <a:pt x="214" y="207"/>
                    <a:pt x="215" y="198"/>
                    <a:pt x="216" y="162"/>
                  </a:cubicBezTo>
                  <a:cubicBezTo>
                    <a:pt x="222" y="165"/>
                    <a:pt x="229" y="169"/>
                    <a:pt x="235" y="170"/>
                  </a:cubicBezTo>
                  <a:cubicBezTo>
                    <a:pt x="232" y="211"/>
                    <a:pt x="227" y="225"/>
                    <a:pt x="204" y="225"/>
                  </a:cubicBezTo>
                  <a:cubicBezTo>
                    <a:pt x="166" y="225"/>
                    <a:pt x="166" y="225"/>
                    <a:pt x="166" y="225"/>
                  </a:cubicBezTo>
                  <a:cubicBezTo>
                    <a:pt x="142" y="225"/>
                    <a:pt x="136" y="218"/>
                    <a:pt x="136" y="19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76" y="82"/>
                    <a:pt x="197" y="68"/>
                    <a:pt x="210" y="56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06" y="85"/>
                    <a:pt x="180" y="100"/>
                    <a:pt x="156" y="11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6" y="204"/>
                    <a:pt x="157" y="207"/>
                    <a:pt x="168" y="207"/>
                  </a:cubicBezTo>
                  <a:lnTo>
                    <a:pt x="203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8"/>
            <p:cNvSpPr>
              <a:spLocks noEditPoints="1"/>
            </p:cNvSpPr>
            <p:nvPr/>
          </p:nvSpPr>
          <p:spPr bwMode="auto">
            <a:xfrm>
              <a:off x="20638" y="2647950"/>
              <a:ext cx="427038" cy="441325"/>
            </a:xfrm>
            <a:custGeom>
              <a:avLst/>
              <a:gdLst>
                <a:gd name="T0" fmla="*/ 227 w 227"/>
                <a:gd name="T1" fmla="*/ 118 h 234"/>
                <a:gd name="T2" fmla="*/ 192 w 227"/>
                <a:gd name="T3" fmla="*/ 118 h 234"/>
                <a:gd name="T4" fmla="*/ 192 w 227"/>
                <a:gd name="T5" fmla="*/ 210 h 234"/>
                <a:gd name="T6" fmla="*/ 180 w 227"/>
                <a:gd name="T7" fmla="*/ 230 h 234"/>
                <a:gd name="T8" fmla="*/ 132 w 227"/>
                <a:gd name="T9" fmla="*/ 234 h 234"/>
                <a:gd name="T10" fmla="*/ 125 w 227"/>
                <a:gd name="T11" fmla="*/ 215 h 234"/>
                <a:gd name="T12" fmla="*/ 167 w 227"/>
                <a:gd name="T13" fmla="*/ 216 h 234"/>
                <a:gd name="T14" fmla="*/ 173 w 227"/>
                <a:gd name="T15" fmla="*/ 210 h 234"/>
                <a:gd name="T16" fmla="*/ 173 w 227"/>
                <a:gd name="T17" fmla="*/ 118 h 234"/>
                <a:gd name="T18" fmla="*/ 0 w 227"/>
                <a:gd name="T19" fmla="*/ 118 h 234"/>
                <a:gd name="T20" fmla="*/ 0 w 227"/>
                <a:gd name="T21" fmla="*/ 101 h 234"/>
                <a:gd name="T22" fmla="*/ 227 w 227"/>
                <a:gd name="T23" fmla="*/ 101 h 234"/>
                <a:gd name="T24" fmla="*/ 227 w 227"/>
                <a:gd name="T25" fmla="*/ 118 h 234"/>
                <a:gd name="T26" fmla="*/ 197 w 227"/>
                <a:gd name="T27" fmla="*/ 98 h 234"/>
                <a:gd name="T28" fmla="*/ 107 w 227"/>
                <a:gd name="T29" fmla="*/ 61 h 234"/>
                <a:gd name="T30" fmla="*/ 18 w 227"/>
                <a:gd name="T31" fmla="*/ 99 h 234"/>
                <a:gd name="T32" fmla="*/ 9 w 227"/>
                <a:gd name="T33" fmla="*/ 84 h 234"/>
                <a:gd name="T34" fmla="*/ 98 w 227"/>
                <a:gd name="T35" fmla="*/ 41 h 234"/>
                <a:gd name="T36" fmla="*/ 13 w 227"/>
                <a:gd name="T37" fmla="*/ 41 h 234"/>
                <a:gd name="T38" fmla="*/ 13 w 227"/>
                <a:gd name="T39" fmla="*/ 24 h 234"/>
                <a:gd name="T40" fmla="*/ 103 w 227"/>
                <a:gd name="T41" fmla="*/ 24 h 234"/>
                <a:gd name="T42" fmla="*/ 107 w 227"/>
                <a:gd name="T43" fmla="*/ 0 h 234"/>
                <a:gd name="T44" fmla="*/ 126 w 227"/>
                <a:gd name="T45" fmla="*/ 0 h 234"/>
                <a:gd name="T46" fmla="*/ 123 w 227"/>
                <a:gd name="T47" fmla="*/ 24 h 234"/>
                <a:gd name="T48" fmla="*/ 215 w 227"/>
                <a:gd name="T49" fmla="*/ 24 h 234"/>
                <a:gd name="T50" fmla="*/ 215 w 227"/>
                <a:gd name="T51" fmla="*/ 41 h 234"/>
                <a:gd name="T52" fmla="*/ 118 w 227"/>
                <a:gd name="T53" fmla="*/ 41 h 234"/>
                <a:gd name="T54" fmla="*/ 116 w 227"/>
                <a:gd name="T55" fmla="*/ 47 h 234"/>
                <a:gd name="T56" fmla="*/ 211 w 227"/>
                <a:gd name="T57" fmla="*/ 85 h 234"/>
                <a:gd name="T58" fmla="*/ 197 w 227"/>
                <a:gd name="T59" fmla="*/ 98 h 234"/>
                <a:gd name="T60" fmla="*/ 45 w 227"/>
                <a:gd name="T61" fmla="*/ 204 h 234"/>
                <a:gd name="T62" fmla="*/ 45 w 227"/>
                <a:gd name="T63" fmla="*/ 221 h 234"/>
                <a:gd name="T64" fmla="*/ 27 w 227"/>
                <a:gd name="T65" fmla="*/ 221 h 234"/>
                <a:gd name="T66" fmla="*/ 27 w 227"/>
                <a:gd name="T67" fmla="*/ 138 h 234"/>
                <a:gd name="T68" fmla="*/ 128 w 227"/>
                <a:gd name="T69" fmla="*/ 138 h 234"/>
                <a:gd name="T70" fmla="*/ 128 w 227"/>
                <a:gd name="T71" fmla="*/ 204 h 234"/>
                <a:gd name="T72" fmla="*/ 45 w 227"/>
                <a:gd name="T73" fmla="*/ 204 h 234"/>
                <a:gd name="T74" fmla="*/ 45 w 227"/>
                <a:gd name="T75" fmla="*/ 154 h 234"/>
                <a:gd name="T76" fmla="*/ 45 w 227"/>
                <a:gd name="T77" fmla="*/ 189 h 234"/>
                <a:gd name="T78" fmla="*/ 110 w 227"/>
                <a:gd name="T79" fmla="*/ 189 h 234"/>
                <a:gd name="T80" fmla="*/ 110 w 227"/>
                <a:gd name="T81" fmla="*/ 154 h 234"/>
                <a:gd name="T82" fmla="*/ 45 w 227"/>
                <a:gd name="T83" fmla="*/ 15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7" h="234">
                  <a:moveTo>
                    <a:pt x="227" y="118"/>
                  </a:moveTo>
                  <a:cubicBezTo>
                    <a:pt x="192" y="118"/>
                    <a:pt x="192" y="118"/>
                    <a:pt x="192" y="118"/>
                  </a:cubicBezTo>
                  <a:cubicBezTo>
                    <a:pt x="192" y="210"/>
                    <a:pt x="192" y="210"/>
                    <a:pt x="192" y="210"/>
                  </a:cubicBezTo>
                  <a:cubicBezTo>
                    <a:pt x="192" y="222"/>
                    <a:pt x="189" y="227"/>
                    <a:pt x="180" y="230"/>
                  </a:cubicBezTo>
                  <a:cubicBezTo>
                    <a:pt x="171" y="233"/>
                    <a:pt x="155" y="234"/>
                    <a:pt x="132" y="234"/>
                  </a:cubicBezTo>
                  <a:cubicBezTo>
                    <a:pt x="131" y="228"/>
                    <a:pt x="127" y="221"/>
                    <a:pt x="125" y="215"/>
                  </a:cubicBezTo>
                  <a:cubicBezTo>
                    <a:pt x="144" y="216"/>
                    <a:pt x="162" y="216"/>
                    <a:pt x="167" y="216"/>
                  </a:cubicBezTo>
                  <a:cubicBezTo>
                    <a:pt x="172" y="215"/>
                    <a:pt x="173" y="214"/>
                    <a:pt x="173" y="210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27" y="101"/>
                    <a:pt x="227" y="101"/>
                    <a:pt x="227" y="101"/>
                  </a:cubicBezTo>
                  <a:lnTo>
                    <a:pt x="227" y="118"/>
                  </a:lnTo>
                  <a:close/>
                  <a:moveTo>
                    <a:pt x="197" y="98"/>
                  </a:moveTo>
                  <a:cubicBezTo>
                    <a:pt x="176" y="88"/>
                    <a:pt x="139" y="72"/>
                    <a:pt x="107" y="61"/>
                  </a:cubicBezTo>
                  <a:cubicBezTo>
                    <a:pt x="92" y="80"/>
                    <a:pt x="65" y="92"/>
                    <a:pt x="18" y="99"/>
                  </a:cubicBezTo>
                  <a:cubicBezTo>
                    <a:pt x="16" y="95"/>
                    <a:pt x="12" y="88"/>
                    <a:pt x="9" y="84"/>
                  </a:cubicBezTo>
                  <a:cubicBezTo>
                    <a:pt x="63" y="77"/>
                    <a:pt x="87" y="64"/>
                    <a:pt x="98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17"/>
                    <a:pt x="106" y="9"/>
                    <a:pt x="10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9"/>
                    <a:pt x="124" y="17"/>
                    <a:pt x="123" y="24"/>
                  </a:cubicBezTo>
                  <a:cubicBezTo>
                    <a:pt x="215" y="24"/>
                    <a:pt x="215" y="24"/>
                    <a:pt x="215" y="24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17" y="43"/>
                    <a:pt x="116" y="45"/>
                    <a:pt x="116" y="47"/>
                  </a:cubicBezTo>
                  <a:cubicBezTo>
                    <a:pt x="148" y="58"/>
                    <a:pt x="188" y="74"/>
                    <a:pt x="211" y="85"/>
                  </a:cubicBezTo>
                  <a:lnTo>
                    <a:pt x="197" y="98"/>
                  </a:lnTo>
                  <a:close/>
                  <a:moveTo>
                    <a:pt x="45" y="204"/>
                  </a:moveTo>
                  <a:cubicBezTo>
                    <a:pt x="45" y="221"/>
                    <a:pt x="45" y="221"/>
                    <a:pt x="45" y="221"/>
                  </a:cubicBezTo>
                  <a:cubicBezTo>
                    <a:pt x="27" y="221"/>
                    <a:pt x="27" y="221"/>
                    <a:pt x="27" y="221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45" y="204"/>
                  </a:lnTo>
                  <a:close/>
                  <a:moveTo>
                    <a:pt x="45" y="154"/>
                  </a:moveTo>
                  <a:cubicBezTo>
                    <a:pt x="45" y="189"/>
                    <a:pt x="45" y="189"/>
                    <a:pt x="45" y="189"/>
                  </a:cubicBezTo>
                  <a:cubicBezTo>
                    <a:pt x="110" y="189"/>
                    <a:pt x="110" y="189"/>
                    <a:pt x="110" y="189"/>
                  </a:cubicBezTo>
                  <a:cubicBezTo>
                    <a:pt x="110" y="154"/>
                    <a:pt x="110" y="154"/>
                    <a:pt x="110" y="154"/>
                  </a:cubicBezTo>
                  <a:lnTo>
                    <a:pt x="4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9"/>
            <p:cNvSpPr>
              <a:spLocks noEditPoints="1"/>
            </p:cNvSpPr>
            <p:nvPr/>
          </p:nvSpPr>
          <p:spPr bwMode="auto">
            <a:xfrm>
              <a:off x="496888" y="2647950"/>
              <a:ext cx="434975" cy="438150"/>
            </a:xfrm>
            <a:custGeom>
              <a:avLst/>
              <a:gdLst>
                <a:gd name="T0" fmla="*/ 88 w 231"/>
                <a:gd name="T1" fmla="*/ 54 h 233"/>
                <a:gd name="T2" fmla="*/ 66 w 231"/>
                <a:gd name="T3" fmla="*/ 165 h 233"/>
                <a:gd name="T4" fmla="*/ 92 w 231"/>
                <a:gd name="T5" fmla="*/ 188 h 233"/>
                <a:gd name="T6" fmla="*/ 80 w 231"/>
                <a:gd name="T7" fmla="*/ 202 h 233"/>
                <a:gd name="T8" fmla="*/ 58 w 231"/>
                <a:gd name="T9" fmla="*/ 181 h 233"/>
                <a:gd name="T10" fmla="*/ 11 w 231"/>
                <a:gd name="T11" fmla="*/ 233 h 233"/>
                <a:gd name="T12" fmla="*/ 0 w 231"/>
                <a:gd name="T13" fmla="*/ 218 h 233"/>
                <a:gd name="T14" fmla="*/ 44 w 231"/>
                <a:gd name="T15" fmla="*/ 169 h 233"/>
                <a:gd name="T16" fmla="*/ 6 w 231"/>
                <a:gd name="T17" fmla="*/ 139 h 233"/>
                <a:gd name="T18" fmla="*/ 24 w 231"/>
                <a:gd name="T19" fmla="*/ 70 h 233"/>
                <a:gd name="T20" fmla="*/ 0 w 231"/>
                <a:gd name="T21" fmla="*/ 70 h 233"/>
                <a:gd name="T22" fmla="*/ 0 w 231"/>
                <a:gd name="T23" fmla="*/ 53 h 233"/>
                <a:gd name="T24" fmla="*/ 28 w 231"/>
                <a:gd name="T25" fmla="*/ 53 h 233"/>
                <a:gd name="T26" fmla="*/ 36 w 231"/>
                <a:gd name="T27" fmla="*/ 0 h 233"/>
                <a:gd name="T28" fmla="*/ 54 w 231"/>
                <a:gd name="T29" fmla="*/ 2 h 233"/>
                <a:gd name="T30" fmla="*/ 45 w 231"/>
                <a:gd name="T31" fmla="*/ 53 h 233"/>
                <a:gd name="T32" fmla="*/ 74 w 231"/>
                <a:gd name="T33" fmla="*/ 53 h 233"/>
                <a:gd name="T34" fmla="*/ 77 w 231"/>
                <a:gd name="T35" fmla="*/ 52 h 233"/>
                <a:gd name="T36" fmla="*/ 88 w 231"/>
                <a:gd name="T37" fmla="*/ 54 h 233"/>
                <a:gd name="T38" fmla="*/ 42 w 231"/>
                <a:gd name="T39" fmla="*/ 70 h 233"/>
                <a:gd name="T40" fmla="*/ 26 w 231"/>
                <a:gd name="T41" fmla="*/ 133 h 233"/>
                <a:gd name="T42" fmla="*/ 52 w 231"/>
                <a:gd name="T43" fmla="*/ 153 h 233"/>
                <a:gd name="T44" fmla="*/ 70 w 231"/>
                <a:gd name="T45" fmla="*/ 70 h 233"/>
                <a:gd name="T46" fmla="*/ 42 w 231"/>
                <a:gd name="T47" fmla="*/ 70 h 233"/>
                <a:gd name="T48" fmla="*/ 219 w 231"/>
                <a:gd name="T49" fmla="*/ 130 h 233"/>
                <a:gd name="T50" fmla="*/ 91 w 231"/>
                <a:gd name="T51" fmla="*/ 233 h 233"/>
                <a:gd name="T52" fmla="*/ 80 w 231"/>
                <a:gd name="T53" fmla="*/ 216 h 233"/>
                <a:gd name="T54" fmla="*/ 202 w 231"/>
                <a:gd name="T55" fmla="*/ 125 h 233"/>
                <a:gd name="T56" fmla="*/ 219 w 231"/>
                <a:gd name="T57" fmla="*/ 130 h 233"/>
                <a:gd name="T58" fmla="*/ 133 w 231"/>
                <a:gd name="T59" fmla="*/ 47 h 233"/>
                <a:gd name="T60" fmla="*/ 112 w 231"/>
                <a:gd name="T61" fmla="*/ 128 h 233"/>
                <a:gd name="T62" fmla="*/ 96 w 231"/>
                <a:gd name="T63" fmla="*/ 120 h 233"/>
                <a:gd name="T64" fmla="*/ 116 w 231"/>
                <a:gd name="T65" fmla="*/ 44 h 233"/>
                <a:gd name="T66" fmla="*/ 133 w 231"/>
                <a:gd name="T67" fmla="*/ 47 h 233"/>
                <a:gd name="T68" fmla="*/ 169 w 231"/>
                <a:gd name="T69" fmla="*/ 157 h 233"/>
                <a:gd name="T70" fmla="*/ 151 w 231"/>
                <a:gd name="T71" fmla="*/ 157 h 233"/>
                <a:gd name="T72" fmla="*/ 151 w 231"/>
                <a:gd name="T73" fmla="*/ 0 h 233"/>
                <a:gd name="T74" fmla="*/ 169 w 231"/>
                <a:gd name="T75" fmla="*/ 0 h 233"/>
                <a:gd name="T76" fmla="*/ 169 w 231"/>
                <a:gd name="T77" fmla="*/ 157 h 233"/>
                <a:gd name="T78" fmla="*/ 214 w 231"/>
                <a:gd name="T79" fmla="*/ 115 h 233"/>
                <a:gd name="T80" fmla="*/ 186 w 231"/>
                <a:gd name="T81" fmla="*/ 46 h 233"/>
                <a:gd name="T82" fmla="*/ 202 w 231"/>
                <a:gd name="T83" fmla="*/ 40 h 233"/>
                <a:gd name="T84" fmla="*/ 231 w 231"/>
                <a:gd name="T85" fmla="*/ 109 h 233"/>
                <a:gd name="T86" fmla="*/ 214 w 231"/>
                <a:gd name="T87" fmla="*/ 11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1" h="233">
                  <a:moveTo>
                    <a:pt x="88" y="54"/>
                  </a:moveTo>
                  <a:cubicBezTo>
                    <a:pt x="85" y="100"/>
                    <a:pt x="78" y="137"/>
                    <a:pt x="66" y="165"/>
                  </a:cubicBezTo>
                  <a:cubicBezTo>
                    <a:pt x="76" y="173"/>
                    <a:pt x="86" y="181"/>
                    <a:pt x="92" y="188"/>
                  </a:cubicBezTo>
                  <a:cubicBezTo>
                    <a:pt x="80" y="202"/>
                    <a:pt x="80" y="202"/>
                    <a:pt x="80" y="202"/>
                  </a:cubicBezTo>
                  <a:cubicBezTo>
                    <a:pt x="74" y="197"/>
                    <a:pt x="67" y="189"/>
                    <a:pt x="58" y="181"/>
                  </a:cubicBezTo>
                  <a:cubicBezTo>
                    <a:pt x="46" y="204"/>
                    <a:pt x="30" y="221"/>
                    <a:pt x="11" y="233"/>
                  </a:cubicBezTo>
                  <a:cubicBezTo>
                    <a:pt x="9" y="228"/>
                    <a:pt x="4" y="222"/>
                    <a:pt x="0" y="218"/>
                  </a:cubicBezTo>
                  <a:cubicBezTo>
                    <a:pt x="18" y="208"/>
                    <a:pt x="33" y="192"/>
                    <a:pt x="44" y="169"/>
                  </a:cubicBezTo>
                  <a:cubicBezTo>
                    <a:pt x="32" y="159"/>
                    <a:pt x="18" y="148"/>
                    <a:pt x="6" y="139"/>
                  </a:cubicBezTo>
                  <a:cubicBezTo>
                    <a:pt x="12" y="121"/>
                    <a:pt x="18" y="96"/>
                    <a:pt x="24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1" y="34"/>
                    <a:pt x="34" y="17"/>
                    <a:pt x="36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2" y="18"/>
                    <a:pt x="49" y="35"/>
                    <a:pt x="45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7" y="52"/>
                    <a:pt x="77" y="52"/>
                    <a:pt x="77" y="52"/>
                  </a:cubicBezTo>
                  <a:lnTo>
                    <a:pt x="88" y="54"/>
                  </a:lnTo>
                  <a:close/>
                  <a:moveTo>
                    <a:pt x="42" y="70"/>
                  </a:moveTo>
                  <a:cubicBezTo>
                    <a:pt x="36" y="93"/>
                    <a:pt x="31" y="115"/>
                    <a:pt x="26" y="133"/>
                  </a:cubicBezTo>
                  <a:cubicBezTo>
                    <a:pt x="34" y="140"/>
                    <a:pt x="43" y="146"/>
                    <a:pt x="52" y="153"/>
                  </a:cubicBezTo>
                  <a:cubicBezTo>
                    <a:pt x="60" y="130"/>
                    <a:pt x="67" y="103"/>
                    <a:pt x="70" y="70"/>
                  </a:cubicBezTo>
                  <a:lnTo>
                    <a:pt x="42" y="70"/>
                  </a:lnTo>
                  <a:close/>
                  <a:moveTo>
                    <a:pt x="219" y="130"/>
                  </a:moveTo>
                  <a:cubicBezTo>
                    <a:pt x="200" y="185"/>
                    <a:pt x="157" y="217"/>
                    <a:pt x="91" y="233"/>
                  </a:cubicBezTo>
                  <a:cubicBezTo>
                    <a:pt x="89" y="227"/>
                    <a:pt x="84" y="220"/>
                    <a:pt x="80" y="216"/>
                  </a:cubicBezTo>
                  <a:cubicBezTo>
                    <a:pt x="143" y="203"/>
                    <a:pt x="183" y="174"/>
                    <a:pt x="202" y="125"/>
                  </a:cubicBezTo>
                  <a:lnTo>
                    <a:pt x="219" y="130"/>
                  </a:lnTo>
                  <a:close/>
                  <a:moveTo>
                    <a:pt x="133" y="47"/>
                  </a:moveTo>
                  <a:cubicBezTo>
                    <a:pt x="129" y="77"/>
                    <a:pt x="121" y="108"/>
                    <a:pt x="112" y="128"/>
                  </a:cubicBezTo>
                  <a:cubicBezTo>
                    <a:pt x="108" y="126"/>
                    <a:pt x="100" y="122"/>
                    <a:pt x="96" y="120"/>
                  </a:cubicBezTo>
                  <a:cubicBezTo>
                    <a:pt x="105" y="101"/>
                    <a:pt x="112" y="72"/>
                    <a:pt x="116" y="44"/>
                  </a:cubicBezTo>
                  <a:lnTo>
                    <a:pt x="133" y="47"/>
                  </a:lnTo>
                  <a:close/>
                  <a:moveTo>
                    <a:pt x="169" y="157"/>
                  </a:moveTo>
                  <a:cubicBezTo>
                    <a:pt x="151" y="157"/>
                    <a:pt x="151" y="157"/>
                    <a:pt x="151" y="157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9" y="0"/>
                    <a:pt x="169" y="0"/>
                    <a:pt x="169" y="0"/>
                  </a:cubicBezTo>
                  <a:lnTo>
                    <a:pt x="169" y="157"/>
                  </a:lnTo>
                  <a:close/>
                  <a:moveTo>
                    <a:pt x="214" y="115"/>
                  </a:moveTo>
                  <a:cubicBezTo>
                    <a:pt x="209" y="96"/>
                    <a:pt x="198" y="67"/>
                    <a:pt x="186" y="46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14" y="62"/>
                    <a:pt x="226" y="90"/>
                    <a:pt x="231" y="109"/>
                  </a:cubicBezTo>
                  <a:lnTo>
                    <a:pt x="214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71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5"/>
            <a:ext cx="12191998" cy="6856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43" y="5605596"/>
            <a:ext cx="1145258" cy="789442"/>
          </a:xfrm>
          <a:prstGeom prst="rect">
            <a:avLst/>
          </a:prstGeom>
        </p:spPr>
      </p:pic>
      <p:sp>
        <p:nvSpPr>
          <p:cNvPr id="4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28000" y="4157164"/>
            <a:ext cx="8580438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endParaRPr lang="en-US" altLang="zh-CN" dirty="0"/>
          </a:p>
          <a:p>
            <a:pPr lvl="0"/>
            <a:r>
              <a:rPr lang="en-US" altLang="zh-CN" dirty="0"/>
              <a:t>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28000" y="2416064"/>
            <a:ext cx="85804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4000" b="1" kern="1200" baseline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8000" y="6235582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prstClr val="white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778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55661" y="3757939"/>
            <a:ext cx="8259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4000" b="1" kern="12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31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55662" y="5469496"/>
            <a:ext cx="7032960" cy="339645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r>
              <a:rPr lang="en-US" altLang="zh-CN" dirty="0"/>
              <a:t>     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32" name="图片占位符 30"/>
          <p:cNvSpPr>
            <a:spLocks noGrp="1"/>
          </p:cNvSpPr>
          <p:nvPr>
            <p:ph type="pic" sz="quarter" idx="17"/>
          </p:nvPr>
        </p:nvSpPr>
        <p:spPr>
          <a:xfrm>
            <a:off x="897499" y="0"/>
            <a:ext cx="6927595" cy="3440888"/>
          </a:xfrm>
          <a:custGeom>
            <a:avLst/>
            <a:gdLst>
              <a:gd name="connsiteX0" fmla="*/ 5151490 w 7697585"/>
              <a:gd name="connsiteY0" fmla="*/ 0 h 2622900"/>
              <a:gd name="connsiteX1" fmla="*/ 7618189 w 7697585"/>
              <a:gd name="connsiteY1" fmla="*/ 0 h 2622900"/>
              <a:gd name="connsiteX2" fmla="*/ 7697585 w 7697585"/>
              <a:gd name="connsiteY2" fmla="*/ 0 h 2622900"/>
              <a:gd name="connsiteX3" fmla="*/ 7697585 w 7697585"/>
              <a:gd name="connsiteY3" fmla="*/ 1143928 h 2622900"/>
              <a:gd name="connsiteX4" fmla="*/ 7697584 w 7697585"/>
              <a:gd name="connsiteY4" fmla="*/ 1143928 h 2622900"/>
              <a:gd name="connsiteX5" fmla="*/ 7697584 w 7697585"/>
              <a:gd name="connsiteY5" fmla="*/ 2543505 h 2622900"/>
              <a:gd name="connsiteX6" fmla="*/ 7618189 w 7697585"/>
              <a:gd name="connsiteY6" fmla="*/ 2622900 h 2622900"/>
              <a:gd name="connsiteX7" fmla="*/ 5151490 w 7697585"/>
              <a:gd name="connsiteY7" fmla="*/ 2622900 h 2622900"/>
              <a:gd name="connsiteX8" fmla="*/ 2581562 w 7697585"/>
              <a:gd name="connsiteY8" fmla="*/ 0 h 2622900"/>
              <a:gd name="connsiteX9" fmla="*/ 5105771 w 7697585"/>
              <a:gd name="connsiteY9" fmla="*/ 0 h 2622900"/>
              <a:gd name="connsiteX10" fmla="*/ 5105771 w 7697585"/>
              <a:gd name="connsiteY10" fmla="*/ 2622900 h 2622900"/>
              <a:gd name="connsiteX11" fmla="*/ 2581562 w 7697585"/>
              <a:gd name="connsiteY11" fmla="*/ 2622900 h 2622900"/>
              <a:gd name="connsiteX12" fmla="*/ 1 w 7697585"/>
              <a:gd name="connsiteY12" fmla="*/ 0 h 2622900"/>
              <a:gd name="connsiteX13" fmla="*/ 79395 w 7697585"/>
              <a:gd name="connsiteY13" fmla="*/ 0 h 2622900"/>
              <a:gd name="connsiteX14" fmla="*/ 2535843 w 7697585"/>
              <a:gd name="connsiteY14" fmla="*/ 0 h 2622900"/>
              <a:gd name="connsiteX15" fmla="*/ 2535843 w 7697585"/>
              <a:gd name="connsiteY15" fmla="*/ 2622900 h 2622900"/>
              <a:gd name="connsiteX16" fmla="*/ 79395 w 7697585"/>
              <a:gd name="connsiteY16" fmla="*/ 2622900 h 2622900"/>
              <a:gd name="connsiteX17" fmla="*/ 0 w 7697585"/>
              <a:gd name="connsiteY17" fmla="*/ 2543505 h 2622900"/>
              <a:gd name="connsiteX18" fmla="*/ 0 w 7697585"/>
              <a:gd name="connsiteY18" fmla="*/ 79395 h 2622900"/>
              <a:gd name="connsiteX19" fmla="*/ 1 w 7697585"/>
              <a:gd name="connsiteY19" fmla="*/ 79390 h 2622900"/>
              <a:gd name="connsiteX0" fmla="*/ 5151490 w 7697585"/>
              <a:gd name="connsiteY0" fmla="*/ 0 h 2622900"/>
              <a:gd name="connsiteX1" fmla="*/ 7618189 w 7697585"/>
              <a:gd name="connsiteY1" fmla="*/ 0 h 2622900"/>
              <a:gd name="connsiteX2" fmla="*/ 7697585 w 7697585"/>
              <a:gd name="connsiteY2" fmla="*/ 1143928 h 2622900"/>
              <a:gd name="connsiteX3" fmla="*/ 7697584 w 7697585"/>
              <a:gd name="connsiteY3" fmla="*/ 1143928 h 2622900"/>
              <a:gd name="connsiteX4" fmla="*/ 7697584 w 7697585"/>
              <a:gd name="connsiteY4" fmla="*/ 2543505 h 2622900"/>
              <a:gd name="connsiteX5" fmla="*/ 7618189 w 7697585"/>
              <a:gd name="connsiteY5" fmla="*/ 2622900 h 2622900"/>
              <a:gd name="connsiteX6" fmla="*/ 5151490 w 7697585"/>
              <a:gd name="connsiteY6" fmla="*/ 2622900 h 2622900"/>
              <a:gd name="connsiteX7" fmla="*/ 5151490 w 7697585"/>
              <a:gd name="connsiteY7" fmla="*/ 0 h 2622900"/>
              <a:gd name="connsiteX8" fmla="*/ 2581562 w 7697585"/>
              <a:gd name="connsiteY8" fmla="*/ 0 h 2622900"/>
              <a:gd name="connsiteX9" fmla="*/ 5105771 w 7697585"/>
              <a:gd name="connsiteY9" fmla="*/ 0 h 2622900"/>
              <a:gd name="connsiteX10" fmla="*/ 5105771 w 7697585"/>
              <a:gd name="connsiteY10" fmla="*/ 2622900 h 2622900"/>
              <a:gd name="connsiteX11" fmla="*/ 2581562 w 7697585"/>
              <a:gd name="connsiteY11" fmla="*/ 2622900 h 2622900"/>
              <a:gd name="connsiteX12" fmla="*/ 2581562 w 7697585"/>
              <a:gd name="connsiteY12" fmla="*/ 0 h 2622900"/>
              <a:gd name="connsiteX13" fmla="*/ 1 w 7697585"/>
              <a:gd name="connsiteY13" fmla="*/ 0 h 2622900"/>
              <a:gd name="connsiteX14" fmla="*/ 79395 w 7697585"/>
              <a:gd name="connsiteY14" fmla="*/ 0 h 2622900"/>
              <a:gd name="connsiteX15" fmla="*/ 2535843 w 7697585"/>
              <a:gd name="connsiteY15" fmla="*/ 0 h 2622900"/>
              <a:gd name="connsiteX16" fmla="*/ 2535843 w 7697585"/>
              <a:gd name="connsiteY16" fmla="*/ 2622900 h 2622900"/>
              <a:gd name="connsiteX17" fmla="*/ 79395 w 7697585"/>
              <a:gd name="connsiteY17" fmla="*/ 2622900 h 2622900"/>
              <a:gd name="connsiteX18" fmla="*/ 0 w 7697585"/>
              <a:gd name="connsiteY18" fmla="*/ 2543505 h 2622900"/>
              <a:gd name="connsiteX19" fmla="*/ 0 w 7697585"/>
              <a:gd name="connsiteY19" fmla="*/ 79395 h 2622900"/>
              <a:gd name="connsiteX20" fmla="*/ 1 w 7697585"/>
              <a:gd name="connsiteY20" fmla="*/ 79390 h 2622900"/>
              <a:gd name="connsiteX21" fmla="*/ 1 w 7697585"/>
              <a:gd name="connsiteY21" fmla="*/ 0 h 2622900"/>
              <a:gd name="connsiteX0" fmla="*/ 5151490 w 7697585"/>
              <a:gd name="connsiteY0" fmla="*/ 0 h 2622900"/>
              <a:gd name="connsiteX1" fmla="*/ 7697585 w 7697585"/>
              <a:gd name="connsiteY1" fmla="*/ 1143928 h 2622900"/>
              <a:gd name="connsiteX2" fmla="*/ 7697584 w 7697585"/>
              <a:gd name="connsiteY2" fmla="*/ 1143928 h 2622900"/>
              <a:gd name="connsiteX3" fmla="*/ 7697584 w 7697585"/>
              <a:gd name="connsiteY3" fmla="*/ 2543505 h 2622900"/>
              <a:gd name="connsiteX4" fmla="*/ 7618189 w 7697585"/>
              <a:gd name="connsiteY4" fmla="*/ 2622900 h 2622900"/>
              <a:gd name="connsiteX5" fmla="*/ 5151490 w 7697585"/>
              <a:gd name="connsiteY5" fmla="*/ 2622900 h 2622900"/>
              <a:gd name="connsiteX6" fmla="*/ 5151490 w 7697585"/>
              <a:gd name="connsiteY6" fmla="*/ 0 h 2622900"/>
              <a:gd name="connsiteX7" fmla="*/ 2581562 w 7697585"/>
              <a:gd name="connsiteY7" fmla="*/ 0 h 2622900"/>
              <a:gd name="connsiteX8" fmla="*/ 5105771 w 7697585"/>
              <a:gd name="connsiteY8" fmla="*/ 0 h 2622900"/>
              <a:gd name="connsiteX9" fmla="*/ 5105771 w 7697585"/>
              <a:gd name="connsiteY9" fmla="*/ 2622900 h 2622900"/>
              <a:gd name="connsiteX10" fmla="*/ 2581562 w 7697585"/>
              <a:gd name="connsiteY10" fmla="*/ 2622900 h 2622900"/>
              <a:gd name="connsiteX11" fmla="*/ 2581562 w 7697585"/>
              <a:gd name="connsiteY11" fmla="*/ 0 h 2622900"/>
              <a:gd name="connsiteX12" fmla="*/ 1 w 7697585"/>
              <a:gd name="connsiteY12" fmla="*/ 0 h 2622900"/>
              <a:gd name="connsiteX13" fmla="*/ 79395 w 7697585"/>
              <a:gd name="connsiteY13" fmla="*/ 0 h 2622900"/>
              <a:gd name="connsiteX14" fmla="*/ 2535843 w 7697585"/>
              <a:gd name="connsiteY14" fmla="*/ 0 h 2622900"/>
              <a:gd name="connsiteX15" fmla="*/ 2535843 w 7697585"/>
              <a:gd name="connsiteY15" fmla="*/ 2622900 h 2622900"/>
              <a:gd name="connsiteX16" fmla="*/ 79395 w 7697585"/>
              <a:gd name="connsiteY16" fmla="*/ 2622900 h 2622900"/>
              <a:gd name="connsiteX17" fmla="*/ 0 w 7697585"/>
              <a:gd name="connsiteY17" fmla="*/ 2543505 h 2622900"/>
              <a:gd name="connsiteX18" fmla="*/ 0 w 7697585"/>
              <a:gd name="connsiteY18" fmla="*/ 79395 h 2622900"/>
              <a:gd name="connsiteX19" fmla="*/ 1 w 7697585"/>
              <a:gd name="connsiteY19" fmla="*/ 79390 h 2622900"/>
              <a:gd name="connsiteX20" fmla="*/ 1 w 7697585"/>
              <a:gd name="connsiteY20" fmla="*/ 0 h 2622900"/>
              <a:gd name="connsiteX0" fmla="*/ 5151490 w 7697585"/>
              <a:gd name="connsiteY0" fmla="*/ 0 h 2622900"/>
              <a:gd name="connsiteX1" fmla="*/ 7697585 w 7697585"/>
              <a:gd name="connsiteY1" fmla="*/ 1143928 h 2622900"/>
              <a:gd name="connsiteX2" fmla="*/ 7697584 w 7697585"/>
              <a:gd name="connsiteY2" fmla="*/ 2543505 h 2622900"/>
              <a:gd name="connsiteX3" fmla="*/ 7618189 w 7697585"/>
              <a:gd name="connsiteY3" fmla="*/ 2622900 h 2622900"/>
              <a:gd name="connsiteX4" fmla="*/ 5151490 w 7697585"/>
              <a:gd name="connsiteY4" fmla="*/ 2622900 h 2622900"/>
              <a:gd name="connsiteX5" fmla="*/ 5151490 w 7697585"/>
              <a:gd name="connsiteY5" fmla="*/ 0 h 2622900"/>
              <a:gd name="connsiteX6" fmla="*/ 2581562 w 7697585"/>
              <a:gd name="connsiteY6" fmla="*/ 0 h 2622900"/>
              <a:gd name="connsiteX7" fmla="*/ 5105771 w 7697585"/>
              <a:gd name="connsiteY7" fmla="*/ 0 h 2622900"/>
              <a:gd name="connsiteX8" fmla="*/ 5105771 w 7697585"/>
              <a:gd name="connsiteY8" fmla="*/ 2622900 h 2622900"/>
              <a:gd name="connsiteX9" fmla="*/ 2581562 w 7697585"/>
              <a:gd name="connsiteY9" fmla="*/ 2622900 h 2622900"/>
              <a:gd name="connsiteX10" fmla="*/ 2581562 w 7697585"/>
              <a:gd name="connsiteY10" fmla="*/ 0 h 2622900"/>
              <a:gd name="connsiteX11" fmla="*/ 1 w 7697585"/>
              <a:gd name="connsiteY11" fmla="*/ 0 h 2622900"/>
              <a:gd name="connsiteX12" fmla="*/ 79395 w 7697585"/>
              <a:gd name="connsiteY12" fmla="*/ 0 h 2622900"/>
              <a:gd name="connsiteX13" fmla="*/ 2535843 w 7697585"/>
              <a:gd name="connsiteY13" fmla="*/ 0 h 2622900"/>
              <a:gd name="connsiteX14" fmla="*/ 2535843 w 7697585"/>
              <a:gd name="connsiteY14" fmla="*/ 2622900 h 2622900"/>
              <a:gd name="connsiteX15" fmla="*/ 79395 w 7697585"/>
              <a:gd name="connsiteY15" fmla="*/ 2622900 h 2622900"/>
              <a:gd name="connsiteX16" fmla="*/ 0 w 7697585"/>
              <a:gd name="connsiteY16" fmla="*/ 2543505 h 2622900"/>
              <a:gd name="connsiteX17" fmla="*/ 0 w 7697585"/>
              <a:gd name="connsiteY17" fmla="*/ 79395 h 2622900"/>
              <a:gd name="connsiteX18" fmla="*/ 1 w 7697585"/>
              <a:gd name="connsiteY18" fmla="*/ 79390 h 2622900"/>
              <a:gd name="connsiteX19" fmla="*/ 1 w 7697585"/>
              <a:gd name="connsiteY19" fmla="*/ 0 h 2622900"/>
              <a:gd name="connsiteX0" fmla="*/ 5151490 w 7697584"/>
              <a:gd name="connsiteY0" fmla="*/ 0 h 2622900"/>
              <a:gd name="connsiteX1" fmla="*/ 7697584 w 7697584"/>
              <a:gd name="connsiteY1" fmla="*/ 2543505 h 2622900"/>
              <a:gd name="connsiteX2" fmla="*/ 7618189 w 7697584"/>
              <a:gd name="connsiteY2" fmla="*/ 2622900 h 2622900"/>
              <a:gd name="connsiteX3" fmla="*/ 5151490 w 7697584"/>
              <a:gd name="connsiteY3" fmla="*/ 2622900 h 2622900"/>
              <a:gd name="connsiteX4" fmla="*/ 5151490 w 7697584"/>
              <a:gd name="connsiteY4" fmla="*/ 0 h 2622900"/>
              <a:gd name="connsiteX5" fmla="*/ 2581562 w 7697584"/>
              <a:gd name="connsiteY5" fmla="*/ 0 h 2622900"/>
              <a:gd name="connsiteX6" fmla="*/ 5105771 w 7697584"/>
              <a:gd name="connsiteY6" fmla="*/ 0 h 2622900"/>
              <a:gd name="connsiteX7" fmla="*/ 5105771 w 7697584"/>
              <a:gd name="connsiteY7" fmla="*/ 2622900 h 2622900"/>
              <a:gd name="connsiteX8" fmla="*/ 2581562 w 7697584"/>
              <a:gd name="connsiteY8" fmla="*/ 2622900 h 2622900"/>
              <a:gd name="connsiteX9" fmla="*/ 2581562 w 7697584"/>
              <a:gd name="connsiteY9" fmla="*/ 0 h 2622900"/>
              <a:gd name="connsiteX10" fmla="*/ 1 w 7697584"/>
              <a:gd name="connsiteY10" fmla="*/ 0 h 2622900"/>
              <a:gd name="connsiteX11" fmla="*/ 79395 w 7697584"/>
              <a:gd name="connsiteY11" fmla="*/ 0 h 2622900"/>
              <a:gd name="connsiteX12" fmla="*/ 2535843 w 7697584"/>
              <a:gd name="connsiteY12" fmla="*/ 0 h 2622900"/>
              <a:gd name="connsiteX13" fmla="*/ 2535843 w 7697584"/>
              <a:gd name="connsiteY13" fmla="*/ 2622900 h 2622900"/>
              <a:gd name="connsiteX14" fmla="*/ 79395 w 7697584"/>
              <a:gd name="connsiteY14" fmla="*/ 2622900 h 2622900"/>
              <a:gd name="connsiteX15" fmla="*/ 0 w 7697584"/>
              <a:gd name="connsiteY15" fmla="*/ 2543505 h 2622900"/>
              <a:gd name="connsiteX16" fmla="*/ 0 w 7697584"/>
              <a:gd name="connsiteY16" fmla="*/ 79395 h 2622900"/>
              <a:gd name="connsiteX17" fmla="*/ 1 w 7697584"/>
              <a:gd name="connsiteY17" fmla="*/ 79390 h 2622900"/>
              <a:gd name="connsiteX18" fmla="*/ 1 w 7697584"/>
              <a:gd name="connsiteY18" fmla="*/ 0 h 2622900"/>
              <a:gd name="connsiteX0" fmla="*/ 5151490 w 7618189"/>
              <a:gd name="connsiteY0" fmla="*/ 0 h 2622900"/>
              <a:gd name="connsiteX1" fmla="*/ 7618189 w 7618189"/>
              <a:gd name="connsiteY1" fmla="*/ 2622900 h 2622900"/>
              <a:gd name="connsiteX2" fmla="*/ 5151490 w 7618189"/>
              <a:gd name="connsiteY2" fmla="*/ 2622900 h 2622900"/>
              <a:gd name="connsiteX3" fmla="*/ 5151490 w 7618189"/>
              <a:gd name="connsiteY3" fmla="*/ 0 h 2622900"/>
              <a:gd name="connsiteX4" fmla="*/ 2581562 w 7618189"/>
              <a:gd name="connsiteY4" fmla="*/ 0 h 2622900"/>
              <a:gd name="connsiteX5" fmla="*/ 5105771 w 7618189"/>
              <a:gd name="connsiteY5" fmla="*/ 0 h 2622900"/>
              <a:gd name="connsiteX6" fmla="*/ 5105771 w 7618189"/>
              <a:gd name="connsiteY6" fmla="*/ 2622900 h 2622900"/>
              <a:gd name="connsiteX7" fmla="*/ 2581562 w 7618189"/>
              <a:gd name="connsiteY7" fmla="*/ 2622900 h 2622900"/>
              <a:gd name="connsiteX8" fmla="*/ 2581562 w 7618189"/>
              <a:gd name="connsiteY8" fmla="*/ 0 h 2622900"/>
              <a:gd name="connsiteX9" fmla="*/ 1 w 7618189"/>
              <a:gd name="connsiteY9" fmla="*/ 0 h 2622900"/>
              <a:gd name="connsiteX10" fmla="*/ 79395 w 7618189"/>
              <a:gd name="connsiteY10" fmla="*/ 0 h 2622900"/>
              <a:gd name="connsiteX11" fmla="*/ 2535843 w 7618189"/>
              <a:gd name="connsiteY11" fmla="*/ 0 h 2622900"/>
              <a:gd name="connsiteX12" fmla="*/ 2535843 w 7618189"/>
              <a:gd name="connsiteY12" fmla="*/ 2622900 h 2622900"/>
              <a:gd name="connsiteX13" fmla="*/ 79395 w 7618189"/>
              <a:gd name="connsiteY13" fmla="*/ 2622900 h 2622900"/>
              <a:gd name="connsiteX14" fmla="*/ 0 w 7618189"/>
              <a:gd name="connsiteY14" fmla="*/ 2543505 h 2622900"/>
              <a:gd name="connsiteX15" fmla="*/ 0 w 7618189"/>
              <a:gd name="connsiteY15" fmla="*/ 79395 h 2622900"/>
              <a:gd name="connsiteX16" fmla="*/ 1 w 7618189"/>
              <a:gd name="connsiteY16" fmla="*/ 79390 h 2622900"/>
              <a:gd name="connsiteX17" fmla="*/ 1 w 7618189"/>
              <a:gd name="connsiteY17" fmla="*/ 0 h 2622900"/>
              <a:gd name="connsiteX0" fmla="*/ 5151490 w 5151490"/>
              <a:gd name="connsiteY0" fmla="*/ 0 h 2622900"/>
              <a:gd name="connsiteX1" fmla="*/ 5151490 w 5151490"/>
              <a:gd name="connsiteY1" fmla="*/ 2622900 h 2622900"/>
              <a:gd name="connsiteX2" fmla="*/ 5151490 w 5151490"/>
              <a:gd name="connsiteY2" fmla="*/ 0 h 2622900"/>
              <a:gd name="connsiteX3" fmla="*/ 2581562 w 5151490"/>
              <a:gd name="connsiteY3" fmla="*/ 0 h 2622900"/>
              <a:gd name="connsiteX4" fmla="*/ 5105771 w 5151490"/>
              <a:gd name="connsiteY4" fmla="*/ 0 h 2622900"/>
              <a:gd name="connsiteX5" fmla="*/ 5105771 w 5151490"/>
              <a:gd name="connsiteY5" fmla="*/ 2622900 h 2622900"/>
              <a:gd name="connsiteX6" fmla="*/ 2581562 w 5151490"/>
              <a:gd name="connsiteY6" fmla="*/ 2622900 h 2622900"/>
              <a:gd name="connsiteX7" fmla="*/ 2581562 w 5151490"/>
              <a:gd name="connsiteY7" fmla="*/ 0 h 2622900"/>
              <a:gd name="connsiteX8" fmla="*/ 1 w 5151490"/>
              <a:gd name="connsiteY8" fmla="*/ 0 h 2622900"/>
              <a:gd name="connsiteX9" fmla="*/ 79395 w 5151490"/>
              <a:gd name="connsiteY9" fmla="*/ 0 h 2622900"/>
              <a:gd name="connsiteX10" fmla="*/ 2535843 w 5151490"/>
              <a:gd name="connsiteY10" fmla="*/ 0 h 2622900"/>
              <a:gd name="connsiteX11" fmla="*/ 2535843 w 5151490"/>
              <a:gd name="connsiteY11" fmla="*/ 2622900 h 2622900"/>
              <a:gd name="connsiteX12" fmla="*/ 79395 w 5151490"/>
              <a:gd name="connsiteY12" fmla="*/ 2622900 h 2622900"/>
              <a:gd name="connsiteX13" fmla="*/ 0 w 5151490"/>
              <a:gd name="connsiteY13" fmla="*/ 2543505 h 2622900"/>
              <a:gd name="connsiteX14" fmla="*/ 0 w 5151490"/>
              <a:gd name="connsiteY14" fmla="*/ 79395 h 2622900"/>
              <a:gd name="connsiteX15" fmla="*/ 1 w 5151490"/>
              <a:gd name="connsiteY15" fmla="*/ 79390 h 2622900"/>
              <a:gd name="connsiteX16" fmla="*/ 1 w 5151490"/>
              <a:gd name="connsiteY16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79395 w 5105771"/>
              <a:gd name="connsiteY9" fmla="*/ 2622900 h 2622900"/>
              <a:gd name="connsiteX10" fmla="*/ 0 w 5105771"/>
              <a:gd name="connsiteY10" fmla="*/ 254350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79395 w 5105771"/>
              <a:gd name="connsiteY9" fmla="*/ 2622900 h 2622900"/>
              <a:gd name="connsiteX10" fmla="*/ 0 w 5105771"/>
              <a:gd name="connsiteY10" fmla="*/ 247997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23271 w 5105771"/>
              <a:gd name="connsiteY9" fmla="*/ 2622900 h 2622900"/>
              <a:gd name="connsiteX10" fmla="*/ 0 w 5105771"/>
              <a:gd name="connsiteY10" fmla="*/ 247997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23271 w 5105771"/>
              <a:gd name="connsiteY9" fmla="*/ 2622900 h 2622900"/>
              <a:gd name="connsiteX10" fmla="*/ 0 w 5105771"/>
              <a:gd name="connsiteY10" fmla="*/ 247997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684436 w 5208645"/>
              <a:gd name="connsiteY0" fmla="*/ 0 h 2643383"/>
              <a:gd name="connsiteX1" fmla="*/ 5208645 w 5208645"/>
              <a:gd name="connsiteY1" fmla="*/ 0 h 2643383"/>
              <a:gd name="connsiteX2" fmla="*/ 5208645 w 5208645"/>
              <a:gd name="connsiteY2" fmla="*/ 2622900 h 2643383"/>
              <a:gd name="connsiteX3" fmla="*/ 2684436 w 5208645"/>
              <a:gd name="connsiteY3" fmla="*/ 2622900 h 2643383"/>
              <a:gd name="connsiteX4" fmla="*/ 2684436 w 5208645"/>
              <a:gd name="connsiteY4" fmla="*/ 0 h 2643383"/>
              <a:gd name="connsiteX5" fmla="*/ 102875 w 5208645"/>
              <a:gd name="connsiteY5" fmla="*/ 0 h 2643383"/>
              <a:gd name="connsiteX6" fmla="*/ 182269 w 5208645"/>
              <a:gd name="connsiteY6" fmla="*/ 0 h 2643383"/>
              <a:gd name="connsiteX7" fmla="*/ 2638717 w 5208645"/>
              <a:gd name="connsiteY7" fmla="*/ 0 h 2643383"/>
              <a:gd name="connsiteX8" fmla="*/ 2638717 w 5208645"/>
              <a:gd name="connsiteY8" fmla="*/ 2622900 h 2643383"/>
              <a:gd name="connsiteX9" fmla="*/ 226145 w 5208645"/>
              <a:gd name="connsiteY9" fmla="*/ 2622900 h 2643383"/>
              <a:gd name="connsiteX10" fmla="*/ 102874 w 5208645"/>
              <a:gd name="connsiteY10" fmla="*/ 2346379 h 2643383"/>
              <a:gd name="connsiteX11" fmla="*/ 102874 w 5208645"/>
              <a:gd name="connsiteY11" fmla="*/ 79395 h 2643383"/>
              <a:gd name="connsiteX12" fmla="*/ 102875 w 5208645"/>
              <a:gd name="connsiteY12" fmla="*/ 79390 h 2643383"/>
              <a:gd name="connsiteX13" fmla="*/ 102875 w 5208645"/>
              <a:gd name="connsiteY13" fmla="*/ 0 h 2643383"/>
              <a:gd name="connsiteX0" fmla="*/ 2684436 w 5208645"/>
              <a:gd name="connsiteY0" fmla="*/ 0 h 2643383"/>
              <a:gd name="connsiteX1" fmla="*/ 5208645 w 5208645"/>
              <a:gd name="connsiteY1" fmla="*/ 0 h 2643383"/>
              <a:gd name="connsiteX2" fmla="*/ 5208645 w 5208645"/>
              <a:gd name="connsiteY2" fmla="*/ 2622900 h 2643383"/>
              <a:gd name="connsiteX3" fmla="*/ 2684436 w 5208645"/>
              <a:gd name="connsiteY3" fmla="*/ 2622900 h 2643383"/>
              <a:gd name="connsiteX4" fmla="*/ 2684436 w 5208645"/>
              <a:gd name="connsiteY4" fmla="*/ 0 h 2643383"/>
              <a:gd name="connsiteX5" fmla="*/ 102875 w 5208645"/>
              <a:gd name="connsiteY5" fmla="*/ 0 h 2643383"/>
              <a:gd name="connsiteX6" fmla="*/ 182269 w 5208645"/>
              <a:gd name="connsiteY6" fmla="*/ 0 h 2643383"/>
              <a:gd name="connsiteX7" fmla="*/ 2638717 w 5208645"/>
              <a:gd name="connsiteY7" fmla="*/ 0 h 2643383"/>
              <a:gd name="connsiteX8" fmla="*/ 2638717 w 5208645"/>
              <a:gd name="connsiteY8" fmla="*/ 2622900 h 2643383"/>
              <a:gd name="connsiteX9" fmla="*/ 226145 w 5208645"/>
              <a:gd name="connsiteY9" fmla="*/ 2622900 h 2643383"/>
              <a:gd name="connsiteX10" fmla="*/ 102874 w 5208645"/>
              <a:gd name="connsiteY10" fmla="*/ 2346379 h 2643383"/>
              <a:gd name="connsiteX11" fmla="*/ 102874 w 5208645"/>
              <a:gd name="connsiteY11" fmla="*/ 79395 h 2643383"/>
              <a:gd name="connsiteX12" fmla="*/ 102875 w 5208645"/>
              <a:gd name="connsiteY12" fmla="*/ 79390 h 2643383"/>
              <a:gd name="connsiteX13" fmla="*/ 102875 w 5208645"/>
              <a:gd name="connsiteY13" fmla="*/ 0 h 2643383"/>
              <a:gd name="connsiteX0" fmla="*/ 2684436 w 5208645"/>
              <a:gd name="connsiteY0" fmla="*/ 0 h 2622900"/>
              <a:gd name="connsiteX1" fmla="*/ 5208645 w 5208645"/>
              <a:gd name="connsiteY1" fmla="*/ 0 h 2622900"/>
              <a:gd name="connsiteX2" fmla="*/ 5208645 w 5208645"/>
              <a:gd name="connsiteY2" fmla="*/ 2622900 h 2622900"/>
              <a:gd name="connsiteX3" fmla="*/ 2684436 w 5208645"/>
              <a:gd name="connsiteY3" fmla="*/ 2622900 h 2622900"/>
              <a:gd name="connsiteX4" fmla="*/ 2684436 w 5208645"/>
              <a:gd name="connsiteY4" fmla="*/ 0 h 2622900"/>
              <a:gd name="connsiteX5" fmla="*/ 102875 w 5208645"/>
              <a:gd name="connsiteY5" fmla="*/ 0 h 2622900"/>
              <a:gd name="connsiteX6" fmla="*/ 182269 w 5208645"/>
              <a:gd name="connsiteY6" fmla="*/ 0 h 2622900"/>
              <a:gd name="connsiteX7" fmla="*/ 2638717 w 5208645"/>
              <a:gd name="connsiteY7" fmla="*/ 0 h 2622900"/>
              <a:gd name="connsiteX8" fmla="*/ 2638717 w 5208645"/>
              <a:gd name="connsiteY8" fmla="*/ 2622900 h 2622900"/>
              <a:gd name="connsiteX9" fmla="*/ 226145 w 5208645"/>
              <a:gd name="connsiteY9" fmla="*/ 2622900 h 2622900"/>
              <a:gd name="connsiteX10" fmla="*/ 102874 w 5208645"/>
              <a:gd name="connsiteY10" fmla="*/ 2346379 h 2622900"/>
              <a:gd name="connsiteX11" fmla="*/ 102874 w 5208645"/>
              <a:gd name="connsiteY11" fmla="*/ 79395 h 2622900"/>
              <a:gd name="connsiteX12" fmla="*/ 102875 w 5208645"/>
              <a:gd name="connsiteY12" fmla="*/ 79390 h 2622900"/>
              <a:gd name="connsiteX13" fmla="*/ 102875 w 5208645"/>
              <a:gd name="connsiteY13" fmla="*/ 0 h 2622900"/>
              <a:gd name="connsiteX0" fmla="*/ 2582362 w 5106571"/>
              <a:gd name="connsiteY0" fmla="*/ 0 h 2622900"/>
              <a:gd name="connsiteX1" fmla="*/ 5106571 w 5106571"/>
              <a:gd name="connsiteY1" fmla="*/ 0 h 2622900"/>
              <a:gd name="connsiteX2" fmla="*/ 5106571 w 5106571"/>
              <a:gd name="connsiteY2" fmla="*/ 2622900 h 2622900"/>
              <a:gd name="connsiteX3" fmla="*/ 2582362 w 5106571"/>
              <a:gd name="connsiteY3" fmla="*/ 2622900 h 2622900"/>
              <a:gd name="connsiteX4" fmla="*/ 2582362 w 5106571"/>
              <a:gd name="connsiteY4" fmla="*/ 0 h 2622900"/>
              <a:gd name="connsiteX5" fmla="*/ 801 w 5106571"/>
              <a:gd name="connsiteY5" fmla="*/ 0 h 2622900"/>
              <a:gd name="connsiteX6" fmla="*/ 80195 w 5106571"/>
              <a:gd name="connsiteY6" fmla="*/ 0 h 2622900"/>
              <a:gd name="connsiteX7" fmla="*/ 2536643 w 5106571"/>
              <a:gd name="connsiteY7" fmla="*/ 0 h 2622900"/>
              <a:gd name="connsiteX8" fmla="*/ 2536643 w 5106571"/>
              <a:gd name="connsiteY8" fmla="*/ 2622900 h 2622900"/>
              <a:gd name="connsiteX9" fmla="*/ 124071 w 5106571"/>
              <a:gd name="connsiteY9" fmla="*/ 2622900 h 2622900"/>
              <a:gd name="connsiteX10" fmla="*/ 800 w 5106571"/>
              <a:gd name="connsiteY10" fmla="*/ 2346379 h 2622900"/>
              <a:gd name="connsiteX11" fmla="*/ 800 w 5106571"/>
              <a:gd name="connsiteY11" fmla="*/ 79395 h 2622900"/>
              <a:gd name="connsiteX12" fmla="*/ 801 w 5106571"/>
              <a:gd name="connsiteY12" fmla="*/ 79390 h 2622900"/>
              <a:gd name="connsiteX13" fmla="*/ 801 w 51065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65392 w 5105771"/>
              <a:gd name="connsiteY9" fmla="*/ 2622900 h 2622900"/>
              <a:gd name="connsiteX10" fmla="*/ 0 w 5105771"/>
              <a:gd name="connsiteY10" fmla="*/ 2346379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785 w 5105994"/>
              <a:gd name="connsiteY0" fmla="*/ 0 h 2622900"/>
              <a:gd name="connsiteX1" fmla="*/ 5105994 w 5105994"/>
              <a:gd name="connsiteY1" fmla="*/ 0 h 2622900"/>
              <a:gd name="connsiteX2" fmla="*/ 5105994 w 5105994"/>
              <a:gd name="connsiteY2" fmla="*/ 2622900 h 2622900"/>
              <a:gd name="connsiteX3" fmla="*/ 2581785 w 5105994"/>
              <a:gd name="connsiteY3" fmla="*/ 2622900 h 2622900"/>
              <a:gd name="connsiteX4" fmla="*/ 2581785 w 5105994"/>
              <a:gd name="connsiteY4" fmla="*/ 0 h 2622900"/>
              <a:gd name="connsiteX5" fmla="*/ 224 w 5105994"/>
              <a:gd name="connsiteY5" fmla="*/ 0 h 2622900"/>
              <a:gd name="connsiteX6" fmla="*/ 79618 w 5105994"/>
              <a:gd name="connsiteY6" fmla="*/ 0 h 2622900"/>
              <a:gd name="connsiteX7" fmla="*/ 2536066 w 5105994"/>
              <a:gd name="connsiteY7" fmla="*/ 0 h 2622900"/>
              <a:gd name="connsiteX8" fmla="*/ 2536066 w 5105994"/>
              <a:gd name="connsiteY8" fmla="*/ 2622900 h 2622900"/>
              <a:gd name="connsiteX9" fmla="*/ 165615 w 5105994"/>
              <a:gd name="connsiteY9" fmla="*/ 2622900 h 2622900"/>
              <a:gd name="connsiteX10" fmla="*/ 223 w 5105994"/>
              <a:gd name="connsiteY10" fmla="*/ 2346379 h 2622900"/>
              <a:gd name="connsiteX11" fmla="*/ 223 w 5105994"/>
              <a:gd name="connsiteY11" fmla="*/ 79395 h 2622900"/>
              <a:gd name="connsiteX12" fmla="*/ 224 w 5105994"/>
              <a:gd name="connsiteY12" fmla="*/ 79390 h 2622900"/>
              <a:gd name="connsiteX13" fmla="*/ 224 w 5105994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98738 w 5105771"/>
              <a:gd name="connsiteY9" fmla="*/ 2622900 h 2622900"/>
              <a:gd name="connsiteX10" fmla="*/ 0 w 5105771"/>
              <a:gd name="connsiteY10" fmla="*/ 2346379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98738 w 5105771"/>
              <a:gd name="connsiteY9" fmla="*/ 2622900 h 2622900"/>
              <a:gd name="connsiteX10" fmla="*/ 0 w 5105771"/>
              <a:gd name="connsiteY10" fmla="*/ 2346379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05771" h="2622900">
                <a:moveTo>
                  <a:pt x="2581562" y="0"/>
                </a:moveTo>
                <a:lnTo>
                  <a:pt x="5105771" y="0"/>
                </a:lnTo>
                <a:lnTo>
                  <a:pt x="5105771" y="2622900"/>
                </a:lnTo>
                <a:lnTo>
                  <a:pt x="2581562" y="2622900"/>
                </a:lnTo>
                <a:lnTo>
                  <a:pt x="2581562" y="0"/>
                </a:lnTo>
                <a:close/>
                <a:moveTo>
                  <a:pt x="1" y="0"/>
                </a:moveTo>
                <a:lnTo>
                  <a:pt x="79395" y="0"/>
                </a:lnTo>
                <a:lnTo>
                  <a:pt x="2535843" y="0"/>
                </a:lnTo>
                <a:lnTo>
                  <a:pt x="2535843" y="2622900"/>
                </a:lnTo>
                <a:lnTo>
                  <a:pt x="198738" y="2622900"/>
                </a:lnTo>
                <a:cubicBezTo>
                  <a:pt x="741" y="2619288"/>
                  <a:pt x="0" y="2390228"/>
                  <a:pt x="0" y="2346379"/>
                </a:cubicBezTo>
                <a:lnTo>
                  <a:pt x="0" y="79395"/>
                </a:lnTo>
                <a:cubicBezTo>
                  <a:pt x="0" y="79393"/>
                  <a:pt x="1" y="79392"/>
                  <a:pt x="1" y="79390"/>
                </a:cubicBezTo>
                <a:lnTo>
                  <a:pt x="1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3" name="任意多边形 32"/>
          <p:cNvSpPr/>
          <p:nvPr userDrawn="1"/>
        </p:nvSpPr>
        <p:spPr>
          <a:xfrm flipV="1">
            <a:off x="7888622" y="0"/>
            <a:ext cx="3443006" cy="3440888"/>
          </a:xfrm>
          <a:custGeom>
            <a:avLst/>
            <a:gdLst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6771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8941"/>
              <a:gd name="connsiteY0" fmla="*/ 0 h 2616731"/>
              <a:gd name="connsiteX1" fmla="*/ 2241386 w 2518941"/>
              <a:gd name="connsiteY1" fmla="*/ 0 h 2616731"/>
              <a:gd name="connsiteX2" fmla="*/ 2518375 w 2518941"/>
              <a:gd name="connsiteY2" fmla="*/ 333120 h 2616731"/>
              <a:gd name="connsiteX3" fmla="*/ 2515238 w 2518941"/>
              <a:gd name="connsiteY3" fmla="*/ 2616731 h 2616731"/>
              <a:gd name="connsiteX4" fmla="*/ 0 w 2518941"/>
              <a:gd name="connsiteY4" fmla="*/ 2616731 h 2616731"/>
              <a:gd name="connsiteX5" fmla="*/ 0 w 2518941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3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373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21160"/>
              <a:gd name="connsiteY0" fmla="*/ 0 h 2616731"/>
              <a:gd name="connsiteX1" fmla="*/ 2241386 w 2521160"/>
              <a:gd name="connsiteY1" fmla="*/ 0 h 2616731"/>
              <a:gd name="connsiteX2" fmla="*/ 2520697 w 2521160"/>
              <a:gd name="connsiteY2" fmla="*/ 333120 h 2616731"/>
              <a:gd name="connsiteX3" fmla="*/ 2515238 w 2521160"/>
              <a:gd name="connsiteY3" fmla="*/ 2616731 h 2616731"/>
              <a:gd name="connsiteX4" fmla="*/ 0 w 2521160"/>
              <a:gd name="connsiteY4" fmla="*/ 2616731 h 2616731"/>
              <a:gd name="connsiteX5" fmla="*/ 0 w 2521160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5534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6786" h="2616731">
                <a:moveTo>
                  <a:pt x="0" y="0"/>
                </a:moveTo>
                <a:lnTo>
                  <a:pt x="2241386" y="0"/>
                </a:lnTo>
                <a:cubicBezTo>
                  <a:pt x="2481475" y="0"/>
                  <a:pt x="2514315" y="99067"/>
                  <a:pt x="2516056" y="335534"/>
                </a:cubicBezTo>
                <a:cubicBezTo>
                  <a:pt x="2518878" y="1096738"/>
                  <a:pt x="2512416" y="1855527"/>
                  <a:pt x="2515238" y="2616731"/>
                </a:cubicBezTo>
                <a:lnTo>
                  <a:pt x="0" y="2616731"/>
                </a:lnTo>
                <a:lnTo>
                  <a:pt x="0" y="0"/>
                </a:lnTo>
                <a:close/>
              </a:path>
            </a:pathLst>
          </a:cu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7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3179" y="5910953"/>
            <a:ext cx="2228449" cy="4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55662" y="4144966"/>
            <a:ext cx="825930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36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24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55662" y="5469496"/>
            <a:ext cx="7032960" cy="339645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r>
              <a:rPr lang="en-US" altLang="zh-CN" dirty="0"/>
              <a:t>     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25" name="图片占位符 29"/>
          <p:cNvSpPr>
            <a:spLocks noGrp="1"/>
          </p:cNvSpPr>
          <p:nvPr>
            <p:ph type="pic" sz="quarter" idx="18"/>
          </p:nvPr>
        </p:nvSpPr>
        <p:spPr>
          <a:xfrm>
            <a:off x="897499" y="380894"/>
            <a:ext cx="6926400" cy="3441600"/>
          </a:xfrm>
          <a:custGeom>
            <a:avLst/>
            <a:gdLst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3195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3195 w 6927595"/>
              <a:gd name="connsiteY10" fmla="*/ 3433762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3195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505908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503524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8758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8758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8758 w 6927595"/>
              <a:gd name="connsiteY10" fmla="*/ 3433762 h 3434513"/>
              <a:gd name="connsiteX11" fmla="*/ 3498758 w 6927595"/>
              <a:gd name="connsiteY11" fmla="*/ 0 h 3434513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39167 w 6927595"/>
              <a:gd name="connsiteY2" fmla="*/ 0 h 3435581"/>
              <a:gd name="connsiteX3" fmla="*/ 3434400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39167 w 6927595"/>
              <a:gd name="connsiteY2" fmla="*/ 0 h 3435581"/>
              <a:gd name="connsiteX3" fmla="*/ 3439167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39167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503521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503521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503521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503522 w 6927595"/>
              <a:gd name="connsiteY10" fmla="*/ 3434830 h 3435581"/>
              <a:gd name="connsiteX11" fmla="*/ 3503521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503521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501140 w 6927595"/>
              <a:gd name="connsiteY10" fmla="*/ 3434830 h 3435581"/>
              <a:gd name="connsiteX11" fmla="*/ 3503521 w 6927595"/>
              <a:gd name="connsiteY11" fmla="*/ 1068 h 343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27595" h="3435581">
                <a:moveTo>
                  <a:pt x="217180" y="1369"/>
                </a:moveTo>
                <a:lnTo>
                  <a:pt x="3433404" y="1369"/>
                </a:lnTo>
                <a:lnTo>
                  <a:pt x="3441550" y="0"/>
                </a:lnTo>
                <a:cubicBezTo>
                  <a:pt x="3440756" y="1145194"/>
                  <a:pt x="3442343" y="2290387"/>
                  <a:pt x="3441549" y="3435581"/>
                </a:cubicBezTo>
                <a:lnTo>
                  <a:pt x="0" y="3435581"/>
                </a:lnTo>
                <a:lnTo>
                  <a:pt x="0" y="218549"/>
                </a:lnTo>
                <a:cubicBezTo>
                  <a:pt x="0" y="98604"/>
                  <a:pt x="97235" y="1369"/>
                  <a:pt x="217180" y="1369"/>
                </a:cubicBezTo>
                <a:close/>
                <a:moveTo>
                  <a:pt x="3503521" y="1068"/>
                </a:moveTo>
                <a:lnTo>
                  <a:pt x="6927595" y="1068"/>
                </a:lnTo>
                <a:lnTo>
                  <a:pt x="6927595" y="3434830"/>
                </a:lnTo>
                <a:lnTo>
                  <a:pt x="3501140" y="3434830"/>
                </a:lnTo>
                <a:cubicBezTo>
                  <a:pt x="3502728" y="2290243"/>
                  <a:pt x="3501933" y="1145655"/>
                  <a:pt x="3503521" y="1068"/>
                </a:cubicBezTo>
                <a:close/>
              </a:path>
            </a:pathLst>
          </a:custGeo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 rot="10800000" flipH="1" flipV="1">
            <a:off x="7888622" y="380895"/>
            <a:ext cx="3443006" cy="3440888"/>
          </a:xfrm>
          <a:custGeom>
            <a:avLst/>
            <a:gdLst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6771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8941"/>
              <a:gd name="connsiteY0" fmla="*/ 0 h 2616731"/>
              <a:gd name="connsiteX1" fmla="*/ 2241386 w 2518941"/>
              <a:gd name="connsiteY1" fmla="*/ 0 h 2616731"/>
              <a:gd name="connsiteX2" fmla="*/ 2518375 w 2518941"/>
              <a:gd name="connsiteY2" fmla="*/ 333120 h 2616731"/>
              <a:gd name="connsiteX3" fmla="*/ 2515238 w 2518941"/>
              <a:gd name="connsiteY3" fmla="*/ 2616731 h 2616731"/>
              <a:gd name="connsiteX4" fmla="*/ 0 w 2518941"/>
              <a:gd name="connsiteY4" fmla="*/ 2616731 h 2616731"/>
              <a:gd name="connsiteX5" fmla="*/ 0 w 2518941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3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373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21160"/>
              <a:gd name="connsiteY0" fmla="*/ 0 h 2616731"/>
              <a:gd name="connsiteX1" fmla="*/ 2241386 w 2521160"/>
              <a:gd name="connsiteY1" fmla="*/ 0 h 2616731"/>
              <a:gd name="connsiteX2" fmla="*/ 2520697 w 2521160"/>
              <a:gd name="connsiteY2" fmla="*/ 333120 h 2616731"/>
              <a:gd name="connsiteX3" fmla="*/ 2515238 w 2521160"/>
              <a:gd name="connsiteY3" fmla="*/ 2616731 h 2616731"/>
              <a:gd name="connsiteX4" fmla="*/ 0 w 2521160"/>
              <a:gd name="connsiteY4" fmla="*/ 2616731 h 2616731"/>
              <a:gd name="connsiteX5" fmla="*/ 0 w 2521160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5534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6786" h="2616731">
                <a:moveTo>
                  <a:pt x="0" y="0"/>
                </a:moveTo>
                <a:lnTo>
                  <a:pt x="2241386" y="0"/>
                </a:lnTo>
                <a:cubicBezTo>
                  <a:pt x="2481475" y="0"/>
                  <a:pt x="2514315" y="99067"/>
                  <a:pt x="2516056" y="335534"/>
                </a:cubicBezTo>
                <a:cubicBezTo>
                  <a:pt x="2518878" y="1096738"/>
                  <a:pt x="2512416" y="1855527"/>
                  <a:pt x="2515238" y="2616731"/>
                </a:cubicBezTo>
                <a:lnTo>
                  <a:pt x="0" y="2616731"/>
                </a:lnTo>
                <a:lnTo>
                  <a:pt x="0" y="0"/>
                </a:lnTo>
                <a:close/>
              </a:path>
            </a:pathLst>
          </a:cu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7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3179" y="5910953"/>
            <a:ext cx="2228449" cy="4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1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  <p:grpSp>
        <p:nvGrpSpPr>
          <p:cNvPr id="9" name="组合 8"/>
          <p:cNvGrpSpPr/>
          <p:nvPr userDrawn="1"/>
        </p:nvGrpSpPr>
        <p:grpSpPr>
          <a:xfrm flipV="1">
            <a:off x="817684" y="-1"/>
            <a:ext cx="10513872" cy="3596054"/>
            <a:chOff x="769935" y="364066"/>
            <a:chExt cx="7650601" cy="2616731"/>
          </a:xfrm>
        </p:grpSpPr>
        <p:sp>
          <p:nvSpPr>
            <p:cNvPr id="10" name="任意多边形 9"/>
            <p:cNvSpPr/>
            <p:nvPr userDrawn="1"/>
          </p:nvSpPr>
          <p:spPr>
            <a:xfrm>
              <a:off x="769935" y="364066"/>
              <a:ext cx="2531706" cy="2616731"/>
            </a:xfrm>
            <a:custGeom>
              <a:avLst/>
              <a:gdLst>
                <a:gd name="connsiteX0" fmla="*/ 239986 w 2506662"/>
                <a:gd name="connsiteY0" fmla="*/ 0 h 2616731"/>
                <a:gd name="connsiteX1" fmla="*/ 2506662 w 2506662"/>
                <a:gd name="connsiteY1" fmla="*/ 0 h 2616731"/>
                <a:gd name="connsiteX2" fmla="*/ 2506662 w 2506662"/>
                <a:gd name="connsiteY2" fmla="*/ 2616731 h 2616731"/>
                <a:gd name="connsiteX3" fmla="*/ 0 w 2506662"/>
                <a:gd name="connsiteY3" fmla="*/ 2616731 h 2616731"/>
                <a:gd name="connsiteX4" fmla="*/ 0 w 2506662"/>
                <a:gd name="connsiteY4" fmla="*/ 350053 h 2616731"/>
                <a:gd name="connsiteX5" fmla="*/ 239986 w 2506662"/>
                <a:gd name="connsiteY5" fmla="*/ 0 h 26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6662" h="2616731">
                  <a:moveTo>
                    <a:pt x="239986" y="0"/>
                  </a:moveTo>
                  <a:lnTo>
                    <a:pt x="2506662" y="0"/>
                  </a:lnTo>
                  <a:lnTo>
                    <a:pt x="2506662" y="2616731"/>
                  </a:lnTo>
                  <a:lnTo>
                    <a:pt x="0" y="2616731"/>
                  </a:lnTo>
                  <a:lnTo>
                    <a:pt x="0" y="350053"/>
                  </a:lnTo>
                  <a:cubicBezTo>
                    <a:pt x="0" y="109964"/>
                    <a:pt x="-103" y="0"/>
                    <a:pt x="239986" y="0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任意多边形 10"/>
            <p:cNvSpPr/>
            <p:nvPr userDrawn="1"/>
          </p:nvSpPr>
          <p:spPr>
            <a:xfrm>
              <a:off x="3343860" y="364066"/>
              <a:ext cx="2510520" cy="2616731"/>
            </a:xfrm>
            <a:custGeom>
              <a:avLst/>
              <a:gdLst>
                <a:gd name="connsiteX0" fmla="*/ 0 w 2506662"/>
                <a:gd name="connsiteY0" fmla="*/ 0 h 2616731"/>
                <a:gd name="connsiteX1" fmla="*/ 2506662 w 2506662"/>
                <a:gd name="connsiteY1" fmla="*/ 0 h 2616731"/>
                <a:gd name="connsiteX2" fmla="*/ 2506662 w 2506662"/>
                <a:gd name="connsiteY2" fmla="*/ 2616731 h 2616731"/>
                <a:gd name="connsiteX3" fmla="*/ 0 w 2506662"/>
                <a:gd name="connsiteY3" fmla="*/ 2616731 h 2616731"/>
                <a:gd name="connsiteX4" fmla="*/ 0 w 2506662"/>
                <a:gd name="connsiteY4" fmla="*/ 0 h 26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6662" h="2616731">
                  <a:moveTo>
                    <a:pt x="0" y="0"/>
                  </a:moveTo>
                  <a:lnTo>
                    <a:pt x="2506662" y="0"/>
                  </a:lnTo>
                  <a:lnTo>
                    <a:pt x="2506662" y="2616731"/>
                  </a:lnTo>
                  <a:lnTo>
                    <a:pt x="0" y="261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 userDrawn="1"/>
          </p:nvSpPr>
          <p:spPr>
            <a:xfrm>
              <a:off x="5898143" y="364066"/>
              <a:ext cx="2522393" cy="2616731"/>
            </a:xfrm>
            <a:custGeom>
              <a:avLst/>
              <a:gdLst>
                <a:gd name="connsiteX0" fmla="*/ 0 w 2515238"/>
                <a:gd name="connsiteY0" fmla="*/ 0 h 2616731"/>
                <a:gd name="connsiteX1" fmla="*/ 2241386 w 2515238"/>
                <a:gd name="connsiteY1" fmla="*/ 0 h 2616731"/>
                <a:gd name="connsiteX2" fmla="*/ 2506771 w 2515238"/>
                <a:gd name="connsiteY2" fmla="*/ 333120 h 2616731"/>
                <a:gd name="connsiteX3" fmla="*/ 2515238 w 2515238"/>
                <a:gd name="connsiteY3" fmla="*/ 2616731 h 2616731"/>
                <a:gd name="connsiteX4" fmla="*/ 0 w 2515238"/>
                <a:gd name="connsiteY4" fmla="*/ 2616731 h 2616731"/>
                <a:gd name="connsiteX5" fmla="*/ 0 w 2515238"/>
                <a:gd name="connsiteY5" fmla="*/ 0 h 26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5238" h="2616731">
                  <a:moveTo>
                    <a:pt x="0" y="0"/>
                  </a:moveTo>
                  <a:lnTo>
                    <a:pt x="2241386" y="0"/>
                  </a:lnTo>
                  <a:cubicBezTo>
                    <a:pt x="2481475" y="0"/>
                    <a:pt x="2506771" y="93031"/>
                    <a:pt x="2506771" y="333120"/>
                  </a:cubicBezTo>
                  <a:cubicBezTo>
                    <a:pt x="2509593" y="1094324"/>
                    <a:pt x="2512416" y="1855527"/>
                    <a:pt x="2515238" y="2616731"/>
                  </a:cubicBezTo>
                  <a:lnTo>
                    <a:pt x="0" y="261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占位符 126"/>
          <p:cNvSpPr>
            <a:spLocks noGrp="1"/>
          </p:cNvSpPr>
          <p:nvPr>
            <p:ph type="body" sz="quarter" idx="20" hasCustomPrompt="1"/>
          </p:nvPr>
        </p:nvSpPr>
        <p:spPr>
          <a:xfrm>
            <a:off x="855662" y="4046218"/>
            <a:ext cx="6949343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r>
              <a:rPr lang="en-US" altLang="zh-CN" dirty="0"/>
              <a:t>     </a:t>
            </a:r>
          </a:p>
          <a:p>
            <a:pPr lvl="0"/>
            <a:r>
              <a:rPr lang="en-US" altLang="zh-CN" dirty="0"/>
              <a:t>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5637" y="789128"/>
            <a:ext cx="6060772" cy="646331"/>
          </a:xfrm>
          <a:prstGeom prst="rect">
            <a:avLst/>
          </a:prstGeom>
          <a:solidFill>
            <a:srgbClr val="005BAC"/>
          </a:solidFill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baseline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3179" y="5910953"/>
            <a:ext cx="2228449" cy="4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3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972329" y="2830001"/>
            <a:ext cx="8305271" cy="1197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005BAC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36 PT MS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 flipH="1">
            <a:off x="795943" y="1830878"/>
            <a:ext cx="1571106" cy="3196245"/>
            <a:chOff x="795943" y="1234670"/>
            <a:chExt cx="1571106" cy="3196245"/>
          </a:xfrm>
        </p:grpSpPr>
        <p:sp>
          <p:nvSpPr>
            <p:cNvPr id="5" name="单圆角矩形 4"/>
            <p:cNvSpPr/>
            <p:nvPr userDrawn="1"/>
          </p:nvSpPr>
          <p:spPr>
            <a:xfrm flipH="1">
              <a:off x="795943" y="1234670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单圆角矩形 5"/>
            <p:cNvSpPr/>
            <p:nvPr userDrawn="1"/>
          </p:nvSpPr>
          <p:spPr>
            <a:xfrm flipH="1" flipV="1">
              <a:off x="795943" y="2859809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563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159418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31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1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09" r:id="rId2"/>
    <p:sldLayoutId id="2147483810" r:id="rId3"/>
    <p:sldLayoutId id="2147483808" r:id="rId4"/>
    <p:sldLayoutId id="2147483776" r:id="rId5"/>
    <p:sldLayoutId id="2147483811" r:id="rId6"/>
    <p:sldLayoutId id="2147483780" r:id="rId7"/>
    <p:sldLayoutId id="2147483765" r:id="rId8"/>
    <p:sldLayoutId id="2147483812" r:id="rId9"/>
    <p:sldLayoutId id="2147483782" r:id="rId10"/>
    <p:sldLayoutId id="2147483781" r:id="rId11"/>
    <p:sldLayoutId id="2147483783" r:id="rId12"/>
    <p:sldLayoutId id="2147483784" r:id="rId13"/>
    <p:sldLayoutId id="214748378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alpen-group.j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855662" y="4144966"/>
            <a:ext cx="8259308" cy="604781"/>
          </a:xfrm>
        </p:spPr>
        <p:txBody>
          <a:bodyPr/>
          <a:lstStyle/>
          <a:p>
            <a:pPr lvl="0">
              <a:defRPr/>
            </a:pPr>
            <a:r>
              <a:rPr lang="en-US" altLang="zh-CN" dirty="0">
                <a:solidFill>
                  <a:schemeClr val="tx1"/>
                </a:solidFill>
                <a:latin typeface="Microsoft Uighur" panose="02000000000000000000" pitchFamily="2" charset="-78"/>
                <a:ea typeface="Microsoft YaHei" panose="020B0503020204020204" pitchFamily="34" charset="-122"/>
                <a:cs typeface="Microsoft Uighur" panose="02000000000000000000" pitchFamily="2" charset="-78"/>
              </a:rPr>
              <a:t>Alpen</a:t>
            </a:r>
            <a:r>
              <a:rPr lang="zh-CN" altLang="en-US" dirty="0">
                <a:solidFill>
                  <a:schemeClr val="tx1"/>
                </a:solidFill>
                <a:latin typeface="Microsoft Uighur" panose="02000000000000000000" pitchFamily="2" charset="-78"/>
                <a:ea typeface="Microsoft YaHei" panose="020B0503020204020204" pitchFamily="34" charset="-122"/>
                <a:cs typeface="Microsoft Uighur" panose="02000000000000000000" pitchFamily="2" charset="-78"/>
              </a:rPr>
              <a:t>项</a:t>
            </a:r>
            <a:r>
              <a:rPr lang="zh-CN" altLang="en-US" dirty="0" smtClean="0">
                <a:solidFill>
                  <a:schemeClr val="tx1"/>
                </a:solidFill>
                <a:latin typeface="Microsoft Uighur" panose="02000000000000000000" pitchFamily="2" charset="-78"/>
                <a:ea typeface="Microsoft YaHei" panose="020B0503020204020204" pitchFamily="34" charset="-122"/>
                <a:cs typeface="Microsoft Uighur" panose="02000000000000000000" pitchFamily="2" charset="-78"/>
              </a:rPr>
              <a:t>目介绍</a:t>
            </a:r>
            <a:endParaRPr lang="zh-CN" altLang="en-US" dirty="0">
              <a:solidFill>
                <a:schemeClr val="tx1"/>
              </a:solidFill>
              <a:latin typeface="Microsoft Uighur" panose="02000000000000000000" pitchFamily="2" charset="-78"/>
              <a:ea typeface="Microsoft YaHei" panose="020B0503020204020204" pitchFamily="34" charset="-122"/>
              <a:cs typeface="Microsoft Uighur" panose="02000000000000000000" pitchFamily="2" charset="-78"/>
            </a:endParaRP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占位符 15"/>
          <p:cNvSpPr txBox="1">
            <a:spLocks/>
          </p:cNvSpPr>
          <p:nvPr/>
        </p:nvSpPr>
        <p:spPr>
          <a:xfrm>
            <a:off x="897499" y="4911112"/>
            <a:ext cx="6435329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流通一测试 赵莹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r>
              <a:rPr lang="en-US" altLang="zh-CN" dirty="0" smtClean="0">
                <a:ea typeface="Verdana" panose="020B0604030504040204" pitchFamily="34" charset="0"/>
              </a:rPr>
              <a:t>2024</a:t>
            </a:r>
            <a:r>
              <a:rPr lang="zh-CN" altLang="en-US" dirty="0" smtClean="0">
                <a:ea typeface="Microsoft YaHei" panose="020B0503020204020204" pitchFamily="34" charset="-122"/>
              </a:rPr>
              <a:t>年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775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40045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通常</a:t>
            </a:r>
            <a:r>
              <a:rPr kumimoji="1" lang="zh-CN" altLang="en-US" b="1" dirty="0" smtClean="0"/>
              <a:t>売上</a:t>
            </a:r>
            <a:endParaRPr kumimoji="1" lang="en-US" altLang="zh-CN" b="1" dirty="0" smtClean="0"/>
          </a:p>
          <a:p>
            <a:pPr algn="ctr"/>
            <a:r>
              <a:rPr kumimoji="1" lang="zh-CN" altLang="en-US" b="1" dirty="0" smtClean="0"/>
              <a:t>商品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8" y="1539031"/>
            <a:ext cx="5744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通常卖上商品包括普通商品和由</a:t>
            </a:r>
            <a:r>
              <a:rPr kumimoji="1" lang="en-US" altLang="ja-JP" dirty="0" err="1" smtClean="0"/>
              <a:t>kintone</a:t>
            </a:r>
            <a:r>
              <a:rPr kumimoji="1" lang="ja-JP" altLang="en-US" dirty="0" smtClean="0"/>
              <a:t>呼出</a:t>
            </a:r>
            <a:r>
              <a:rPr kumimoji="1" lang="zh-CN" altLang="en-US" dirty="0" smtClean="0"/>
              <a:t>的加工商品，二者可以混在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店面商品登录画面发生点数金额变化时，客面也会随之变化</a:t>
            </a:r>
            <a:endParaRPr kumimoji="1" lang="en-US" altLang="zh-CN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44" y="2847915"/>
            <a:ext cx="4512831" cy="2817170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3498807" y="5702840"/>
            <a:ext cx="149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店面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28A479C3-70D2-4C64-A6DB-2F23F0C4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408" y="2823644"/>
            <a:ext cx="4901398" cy="2795690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8728817" y="5702840"/>
            <a:ext cx="149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客面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03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通常</a:t>
            </a:r>
            <a:r>
              <a:rPr kumimoji="1" lang="zh-CN" altLang="en-US" b="1" dirty="0" smtClean="0"/>
              <a:t>売上</a:t>
            </a:r>
            <a:endParaRPr kumimoji="1" lang="en-US" altLang="zh-CN" b="1" dirty="0" smtClean="0"/>
          </a:p>
          <a:p>
            <a:pPr algn="ctr"/>
            <a:r>
              <a:rPr kumimoji="1" lang="zh-CN" altLang="en-US" b="1" dirty="0" smtClean="0"/>
              <a:t>商品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8" y="1539031"/>
            <a:ext cx="5744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通常卖上商品包括普通商品和由</a:t>
            </a:r>
            <a:r>
              <a:rPr kumimoji="1" lang="en-US" altLang="ja-JP" dirty="0" err="1" smtClean="0"/>
              <a:t>kintone</a:t>
            </a:r>
            <a:r>
              <a:rPr kumimoji="1" lang="ja-JP" altLang="en-US" dirty="0" smtClean="0"/>
              <a:t>呼出</a:t>
            </a:r>
            <a:r>
              <a:rPr kumimoji="1" lang="zh-CN" altLang="en-US" dirty="0" smtClean="0"/>
              <a:t>的加工商品，二者可以混在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商品可以进行商品设定变更、数量变更、属性追加等操作</a:t>
            </a:r>
            <a:endParaRPr kumimoji="1" lang="en-US" altLang="zh-CN" dirty="0" smtClean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1" y="2790330"/>
            <a:ext cx="4663065" cy="291491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70" y="2779713"/>
            <a:ext cx="4664651" cy="2914910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359730" y="5756210"/>
            <a:ext cx="201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商品设定变更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658541" y="5756210"/>
            <a:ext cx="201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数量变更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58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通常</a:t>
            </a:r>
            <a:r>
              <a:rPr kumimoji="1" lang="zh-CN" altLang="en-US" b="1" dirty="0" smtClean="0"/>
              <a:t>売上</a:t>
            </a:r>
            <a:endParaRPr kumimoji="1" lang="en-US" altLang="zh-CN" b="1" dirty="0" smtClean="0"/>
          </a:p>
          <a:p>
            <a:pPr algn="ctr"/>
            <a:r>
              <a:rPr kumimoji="1" lang="zh-CN" altLang="en-US" b="1" dirty="0" smtClean="0"/>
              <a:t>商品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8" y="1539031"/>
            <a:ext cx="5744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通常卖上商品包括普通商品和由</a:t>
            </a:r>
            <a:r>
              <a:rPr kumimoji="1" lang="en-US" altLang="ja-JP" dirty="0" err="1" smtClean="0"/>
              <a:t>kintone</a:t>
            </a:r>
            <a:r>
              <a:rPr kumimoji="1" lang="ja-JP" altLang="en-US" dirty="0" smtClean="0"/>
              <a:t>呼出</a:t>
            </a:r>
            <a:r>
              <a:rPr kumimoji="1" lang="zh-CN" altLang="en-US" dirty="0" smtClean="0"/>
              <a:t>的加工商品，二者可以混在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商品可以进行商品设定变更、数量变更、属性追加等操作</a:t>
            </a:r>
            <a:endParaRPr kumimoji="1" lang="en-US" altLang="zh-CN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558" y="2849097"/>
            <a:ext cx="4812169" cy="3005566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339" y="2849097"/>
            <a:ext cx="4821339" cy="3015381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016343" y="5926617"/>
            <a:ext cx="29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商品设定变更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—</a:t>
            </a:r>
            <a:r>
              <a:rPr kumimoji="1" lang="ja-JP" altLang="en-US" b="1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ポイント</a:t>
            </a:r>
            <a:endParaRPr kumimoji="1" lang="ja-JP" altLang="en-US" b="1" dirty="0">
              <a:solidFill>
                <a:srgbClr val="FF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698977" y="5904255"/>
            <a:ext cx="29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属性追加</a:t>
            </a:r>
            <a:endParaRPr kumimoji="1" lang="ja-JP" altLang="en-US" dirty="0">
              <a:solidFill>
                <a:srgbClr val="FF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3116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通常</a:t>
            </a:r>
            <a:r>
              <a:rPr kumimoji="1" lang="zh-CN" altLang="en-US" b="1" dirty="0" smtClean="0"/>
              <a:t>売上</a:t>
            </a:r>
            <a:endParaRPr kumimoji="1" lang="en-US" altLang="zh-CN" b="1" dirty="0" smtClean="0"/>
          </a:p>
          <a:p>
            <a:pPr algn="ctr"/>
            <a:r>
              <a:rPr kumimoji="1" lang="zh-CN" altLang="en-US" b="1" dirty="0" smtClean="0"/>
              <a:t>商品</a:t>
            </a:r>
            <a:endParaRPr kumimoji="1" lang="ja-JP" altLang="en-US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8" y="1539031"/>
            <a:ext cx="5744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通常卖上商品包括普通商品和由</a:t>
            </a:r>
            <a:r>
              <a:rPr kumimoji="1" lang="en-US" altLang="ja-JP" dirty="0" err="1" smtClean="0"/>
              <a:t>kintone</a:t>
            </a:r>
            <a:r>
              <a:rPr kumimoji="1" lang="ja-JP" altLang="en-US" dirty="0" smtClean="0"/>
              <a:t>呼出</a:t>
            </a:r>
            <a:r>
              <a:rPr kumimoji="1" lang="zh-CN" altLang="en-US" dirty="0" smtClean="0"/>
              <a:t>的加工商品，二者可以混在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商品可以进行商品设定变更、数量变更、属性追加等操作</a:t>
            </a:r>
            <a:endParaRPr kumimoji="1" lang="en-US" altLang="zh-CN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644" y="2891392"/>
            <a:ext cx="4713744" cy="293308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880" y="2891392"/>
            <a:ext cx="4724798" cy="2928495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5469087" y="5878621"/>
            <a:ext cx="29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商品设定变更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—</a:t>
            </a:r>
            <a:r>
              <a:rPr kumimoji="1" lang="ja-JP" altLang="en-US" b="1" dirty="0">
                <a:solidFill>
                  <a:srgbClr val="FF0000"/>
                </a:solidFill>
              </a:rPr>
              <a:t>価格変更</a:t>
            </a:r>
            <a:endParaRPr kumimoji="1" lang="ja-JP" altLang="en-US" b="1" dirty="0">
              <a:solidFill>
                <a:srgbClr val="FF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473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通常売上外商品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7" y="1539031"/>
            <a:ext cx="6121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通常卖上外商品包括</a:t>
            </a:r>
            <a:r>
              <a:rPr kumimoji="1" lang="ja-JP" altLang="en-US" dirty="0" smtClean="0">
                <a:latin typeface="+mn-ea"/>
                <a:ea typeface="+mn-ea"/>
              </a:rPr>
              <a:t>買取クラブ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買取アウトドア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チケットリフト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チャージ</a:t>
            </a:r>
            <a:r>
              <a:rPr kumimoji="1" lang="zh-CN" altLang="en-US" dirty="0" smtClean="0">
                <a:latin typeface="+mn-ea"/>
                <a:ea typeface="+mn-ea"/>
              </a:rPr>
              <a:t>对象商品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其中</a:t>
            </a:r>
            <a:r>
              <a:rPr kumimoji="1" lang="ja-JP" altLang="en-US" dirty="0">
                <a:latin typeface="+mj-ea"/>
                <a:ea typeface="+mj-ea"/>
              </a:rPr>
              <a:t>チケットリフト</a:t>
            </a:r>
            <a:r>
              <a:rPr kumimoji="1" lang="zh-CN" altLang="en-US" dirty="0">
                <a:latin typeface="+mn-ea"/>
              </a:rPr>
              <a:t>可以与普通商品混在，但其他三种不可以混在</a:t>
            </a:r>
            <a:endParaRPr kumimoji="1"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latin typeface="+mn-ea"/>
              <a:ea typeface="+mn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462" y="2820930"/>
            <a:ext cx="4732308" cy="294517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6231" y="2819997"/>
            <a:ext cx="4748109" cy="2964535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6103788" y="5915697"/>
            <a:ext cx="29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+mj-ea"/>
                <a:ea typeface="+mj-ea"/>
              </a:rPr>
              <a:t>買取クラブ</a:t>
            </a:r>
          </a:p>
        </p:txBody>
      </p:sp>
    </p:spTree>
    <p:extLst>
      <p:ext uri="{BB962C8B-B14F-4D97-AF65-F5344CB8AC3E}">
        <p14:creationId xmlns:p14="http://schemas.microsoft.com/office/powerpoint/2010/main" val="176534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通常売上外商品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7" y="1539031"/>
            <a:ext cx="5905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通常卖上商品包括</a:t>
            </a:r>
            <a:r>
              <a:rPr kumimoji="1" lang="ja-JP" altLang="en-US" dirty="0" smtClean="0">
                <a:latin typeface="+mn-ea"/>
                <a:ea typeface="+mn-ea"/>
              </a:rPr>
              <a:t>買取クラブ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買取アウトドア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チケットリフト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チャージ</a:t>
            </a:r>
            <a:r>
              <a:rPr kumimoji="1" lang="zh-CN" altLang="en-US" dirty="0" smtClean="0">
                <a:latin typeface="+mn-ea"/>
                <a:ea typeface="+mn-ea"/>
              </a:rPr>
              <a:t>对象商品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其中</a:t>
            </a:r>
            <a:r>
              <a:rPr kumimoji="1" lang="ja-JP" altLang="en-US" dirty="0">
                <a:latin typeface="+mj-ea"/>
                <a:ea typeface="+mj-ea"/>
              </a:rPr>
              <a:t>チケットリフト</a:t>
            </a:r>
            <a:r>
              <a:rPr kumimoji="1" lang="zh-CN" altLang="en-US" dirty="0">
                <a:latin typeface="+mn-ea"/>
              </a:rPr>
              <a:t>可以与普通商品混在，但其他三种不可以混在</a:t>
            </a:r>
            <a:endParaRPr kumimoji="1"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latin typeface="+mn-ea"/>
              <a:ea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791815" y="5749498"/>
            <a:ext cx="29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買取</a:t>
            </a:r>
            <a:r>
              <a:rPr kumimoji="1" lang="ja-JP" altLang="en-US" b="1" dirty="0">
                <a:solidFill>
                  <a:srgbClr val="FF0000"/>
                </a:solidFill>
                <a:latin typeface="+mj-ea"/>
                <a:ea typeface="+mj-ea"/>
              </a:rPr>
              <a:t>アウトドア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720" y="2760056"/>
            <a:ext cx="4675060" cy="2927896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271" y="2760056"/>
            <a:ext cx="4702258" cy="2927896"/>
          </a:xfrm>
          <a:prstGeom prst="rect">
            <a:avLst/>
          </a:prstGeom>
        </p:spPr>
      </p:pic>
      <p:sp>
        <p:nvSpPr>
          <p:cNvPr id="11" name="雲形吹き出し 10"/>
          <p:cNvSpPr/>
          <p:nvPr/>
        </p:nvSpPr>
        <p:spPr>
          <a:xfrm>
            <a:off x="4862829" y="2980180"/>
            <a:ext cx="1857971" cy="1026516"/>
          </a:xfrm>
          <a:prstGeom prst="cloudCallout">
            <a:avLst>
              <a:gd name="adj1" fmla="val -54994"/>
              <a:gd name="adj2" fmla="val -5277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/>
              <a:t>从</a:t>
            </a:r>
            <a:r>
              <a:rPr kumimoji="1" lang="en-US" altLang="zh-CN" sz="1600" dirty="0" err="1" smtClean="0"/>
              <a:t>Kinton</a:t>
            </a:r>
            <a:r>
              <a:rPr kumimoji="1" lang="zh-CN" altLang="en-US" sz="1600" dirty="0" smtClean="0"/>
              <a:t>呼出机能进入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7472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通常売上外商品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7" y="1539031"/>
            <a:ext cx="5905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通常卖上商品包括</a:t>
            </a:r>
            <a:r>
              <a:rPr kumimoji="1" lang="ja-JP" altLang="en-US" dirty="0" smtClean="0">
                <a:latin typeface="+mn-ea"/>
                <a:ea typeface="+mn-ea"/>
              </a:rPr>
              <a:t>買取クラブ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買取アウトドア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チケットリフト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チャージ</a:t>
            </a:r>
            <a:r>
              <a:rPr kumimoji="1" lang="zh-CN" altLang="en-US" dirty="0" smtClean="0">
                <a:latin typeface="+mn-ea"/>
                <a:ea typeface="+mn-ea"/>
              </a:rPr>
              <a:t>对象商品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</a:rPr>
              <a:t>其中</a:t>
            </a:r>
            <a:r>
              <a:rPr kumimoji="1" lang="ja-JP" altLang="en-US" dirty="0">
                <a:latin typeface="+mj-ea"/>
                <a:ea typeface="+mj-ea"/>
              </a:rPr>
              <a:t>チケットリフト</a:t>
            </a:r>
            <a:r>
              <a:rPr kumimoji="1" lang="zh-CN" altLang="en-US" dirty="0">
                <a:latin typeface="+mn-ea"/>
              </a:rPr>
              <a:t>可以与普通商品混在，但其他三种不可以混在</a:t>
            </a:r>
            <a:endParaRPr kumimoji="1" lang="en-US" altLang="zh-CN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 smtClean="0">
              <a:latin typeface="+mn-ea"/>
              <a:ea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117276" y="5858829"/>
            <a:ext cx="29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  <a:latin typeface="+mj-ea"/>
                <a:ea typeface="+mj-ea"/>
              </a:rPr>
              <a:t>チケットリフト</a:t>
            </a:r>
            <a:endParaRPr kumimoji="1"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083" y="2772757"/>
            <a:ext cx="4958679" cy="30997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570" y="2772757"/>
            <a:ext cx="3397389" cy="58652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045" y="3629562"/>
            <a:ext cx="4479918" cy="197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0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通常売上外商品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7" y="1539031"/>
            <a:ext cx="5905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/>
              <a:t>通常卖上商品包括</a:t>
            </a:r>
            <a:r>
              <a:rPr kumimoji="1" lang="ja-JP" altLang="en-US" dirty="0" smtClean="0">
                <a:latin typeface="+mn-ea"/>
                <a:ea typeface="+mn-ea"/>
              </a:rPr>
              <a:t>買取クラブ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買取アウトドア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チケットリフト</a:t>
            </a:r>
            <a:r>
              <a:rPr kumimoji="1" lang="zh-CN" altLang="en-US" dirty="0" smtClean="0">
                <a:latin typeface="+mn-ea"/>
                <a:ea typeface="+mn-ea"/>
              </a:rPr>
              <a:t>对象商品、</a:t>
            </a:r>
            <a:r>
              <a:rPr kumimoji="1" lang="ja-JP" altLang="en-US" dirty="0" smtClean="0">
                <a:latin typeface="+mn-ea"/>
                <a:ea typeface="+mn-ea"/>
              </a:rPr>
              <a:t>チャージ</a:t>
            </a:r>
            <a:r>
              <a:rPr kumimoji="1" lang="zh-CN" altLang="en-US" dirty="0" smtClean="0">
                <a:latin typeface="+mn-ea"/>
                <a:ea typeface="+mn-ea"/>
              </a:rPr>
              <a:t>对象商品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  <a:ea typeface="+mn-ea"/>
              </a:rPr>
              <a:t>其</a:t>
            </a:r>
            <a:r>
              <a:rPr kumimoji="1" lang="zh-CN" altLang="en-US" dirty="0" smtClean="0">
                <a:latin typeface="+mn-ea"/>
                <a:ea typeface="+mn-ea"/>
              </a:rPr>
              <a:t>中</a:t>
            </a:r>
            <a:r>
              <a:rPr kumimoji="1" lang="ja-JP" altLang="en-US" dirty="0" smtClean="0">
                <a:latin typeface="+mn-ea"/>
                <a:ea typeface="+mn-ea"/>
              </a:rPr>
              <a:t>チケットリフト</a:t>
            </a:r>
            <a:r>
              <a:rPr kumimoji="1" lang="zh-CN" altLang="en-US" dirty="0" smtClean="0">
                <a:latin typeface="+mn-ea"/>
                <a:ea typeface="+mn-ea"/>
              </a:rPr>
              <a:t>可以与普通商品混在，但其他三种不可以混在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18170" y="5835451"/>
            <a:ext cx="29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+mj-ea"/>
                <a:ea typeface="+mj-ea"/>
              </a:rPr>
              <a:t>チャージ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629" y="2834214"/>
            <a:ext cx="4717290" cy="294931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871" y="2834214"/>
            <a:ext cx="4710871" cy="2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3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会员登录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7" y="1539031"/>
            <a:ext cx="590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  <a:ea typeface="+mn-ea"/>
              </a:rPr>
              <a:t>会员分为</a:t>
            </a:r>
            <a:r>
              <a:rPr kumimoji="1" lang="en-US" altLang="zh-CN" dirty="0" smtClean="0">
                <a:latin typeface="+mn-ea"/>
                <a:ea typeface="+mn-ea"/>
              </a:rPr>
              <a:t>AGM</a:t>
            </a:r>
            <a:r>
              <a:rPr kumimoji="1" lang="zh-CN" altLang="en-US" dirty="0" smtClean="0">
                <a:latin typeface="+mn-ea"/>
                <a:ea typeface="+mn-ea"/>
              </a:rPr>
              <a:t>会员、乐天会员和</a:t>
            </a:r>
            <a:r>
              <a:rPr kumimoji="1" lang="en-US" altLang="zh-CN" dirty="0" smtClean="0">
                <a:latin typeface="+mn-ea"/>
                <a:ea typeface="+mn-ea"/>
              </a:rPr>
              <a:t>AG</a:t>
            </a:r>
            <a:r>
              <a:rPr kumimoji="1" lang="zh-CN" altLang="en-US" dirty="0" smtClean="0">
                <a:latin typeface="+mn-ea"/>
                <a:ea typeface="+mn-ea"/>
              </a:rPr>
              <a:t>乐天会员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  <a:ea typeface="+mn-ea"/>
              </a:rPr>
              <a:t>其</a:t>
            </a:r>
            <a:r>
              <a:rPr kumimoji="1" lang="zh-CN" altLang="en-US" dirty="0" smtClean="0">
                <a:latin typeface="+mn-ea"/>
                <a:ea typeface="+mn-ea"/>
              </a:rPr>
              <a:t>中</a:t>
            </a:r>
            <a:r>
              <a:rPr kumimoji="1" lang="en-US" altLang="zh-CN" dirty="0" smtClean="0">
                <a:latin typeface="+mn-ea"/>
                <a:ea typeface="+mn-ea"/>
              </a:rPr>
              <a:t>AGM</a:t>
            </a:r>
            <a:r>
              <a:rPr kumimoji="1" lang="zh-CN" altLang="en-US" dirty="0" smtClean="0">
                <a:latin typeface="+mn-ea"/>
                <a:ea typeface="+mn-ea"/>
              </a:rPr>
              <a:t>会员可以绑定</a:t>
            </a:r>
            <a:r>
              <a:rPr kumimoji="1" lang="ja-JP" altLang="en-US" dirty="0" smtClean="0">
                <a:latin typeface="+mn-ea"/>
                <a:ea typeface="+mn-ea"/>
              </a:rPr>
              <a:t>スマレジ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218170" y="5835451"/>
            <a:ext cx="29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  <a:latin typeface="+mj-ea"/>
                <a:ea typeface="+mj-ea"/>
              </a:rPr>
              <a:t>乐天</a:t>
            </a:r>
            <a:r>
              <a:rPr kumimoji="1"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会员</a:t>
            </a:r>
            <a:endParaRPr kumimoji="1"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1" y="2765022"/>
            <a:ext cx="4664327" cy="2833850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133" y="2756329"/>
            <a:ext cx="4515057" cy="28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会员登录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7" y="1539031"/>
            <a:ext cx="590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  <a:ea typeface="+mn-ea"/>
              </a:rPr>
              <a:t>会员分为</a:t>
            </a:r>
            <a:r>
              <a:rPr kumimoji="1" lang="en-US" altLang="zh-CN" dirty="0" smtClean="0">
                <a:latin typeface="+mn-ea"/>
                <a:ea typeface="+mn-ea"/>
              </a:rPr>
              <a:t>AGM</a:t>
            </a:r>
            <a:r>
              <a:rPr kumimoji="1" lang="zh-CN" altLang="en-US" dirty="0" smtClean="0">
                <a:latin typeface="+mn-ea"/>
                <a:ea typeface="+mn-ea"/>
              </a:rPr>
              <a:t>会员、乐天会员和</a:t>
            </a:r>
            <a:r>
              <a:rPr kumimoji="1" lang="en-US" altLang="zh-CN" dirty="0" smtClean="0">
                <a:latin typeface="+mn-ea"/>
                <a:ea typeface="+mn-ea"/>
              </a:rPr>
              <a:t>AG</a:t>
            </a:r>
            <a:r>
              <a:rPr kumimoji="1" lang="zh-CN" altLang="en-US" dirty="0" smtClean="0">
                <a:latin typeface="+mn-ea"/>
                <a:ea typeface="+mn-ea"/>
              </a:rPr>
              <a:t>乐天会员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  <a:ea typeface="+mn-ea"/>
              </a:rPr>
              <a:t>其</a:t>
            </a:r>
            <a:r>
              <a:rPr kumimoji="1" lang="zh-CN" altLang="en-US" dirty="0" smtClean="0">
                <a:latin typeface="+mn-ea"/>
                <a:ea typeface="+mn-ea"/>
              </a:rPr>
              <a:t>中</a:t>
            </a:r>
            <a:r>
              <a:rPr kumimoji="1" lang="en-US" altLang="zh-CN" dirty="0" smtClean="0">
                <a:latin typeface="+mn-ea"/>
                <a:ea typeface="+mn-ea"/>
              </a:rPr>
              <a:t>AGM</a:t>
            </a:r>
            <a:r>
              <a:rPr kumimoji="1" lang="zh-CN" altLang="en-US" dirty="0" smtClean="0">
                <a:latin typeface="+mn-ea"/>
                <a:ea typeface="+mn-ea"/>
              </a:rPr>
              <a:t>会员可以绑定</a:t>
            </a:r>
            <a:r>
              <a:rPr kumimoji="1" lang="ja-JP" altLang="en-US" dirty="0" smtClean="0">
                <a:latin typeface="+mn-ea"/>
                <a:ea typeface="+mn-ea"/>
              </a:rPr>
              <a:t>スマレジ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518923" y="5921438"/>
            <a:ext cx="2914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solidFill>
                  <a:srgbClr val="FF0000"/>
                </a:solidFill>
                <a:latin typeface="+mj-ea"/>
                <a:ea typeface="+mj-ea"/>
              </a:rPr>
              <a:t>AG</a:t>
            </a:r>
            <a:r>
              <a:rPr kumimoji="1" lang="zh-CN" altLang="en-US" b="1" dirty="0">
                <a:solidFill>
                  <a:srgbClr val="FF0000"/>
                </a:solidFill>
                <a:latin typeface="+mj-ea"/>
                <a:ea typeface="+mj-ea"/>
              </a:rPr>
              <a:t>乐天</a:t>
            </a:r>
            <a:r>
              <a:rPr kumimoji="1" lang="zh-CN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会员</a:t>
            </a:r>
            <a:endParaRPr kumimoji="1"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916" y="2593860"/>
            <a:ext cx="4359056" cy="2736342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1674" y="3063924"/>
            <a:ext cx="4664327" cy="283385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751" y="3592776"/>
            <a:ext cx="4244708" cy="26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4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34410" y="118890"/>
            <a:ext cx="49936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项目简介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34410" y="1193459"/>
            <a:ext cx="11069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</a:t>
            </a:r>
            <a:r>
              <a:rPr kumimoji="1" lang="en-US" altLang="zh-CN" sz="2000" dirty="0"/>
              <a:t>lpen</a:t>
            </a:r>
            <a:r>
              <a:rPr kumimoji="1" lang="zh-CN" altLang="en-US" sz="2000" dirty="0"/>
              <a:t>是日本最大户外运动商品专卖店，被称为“</a:t>
            </a:r>
            <a:r>
              <a:rPr lang="zh-CN" altLang="en-US" sz="2000" dirty="0"/>
              <a:t>运动用品巨头</a:t>
            </a:r>
            <a:r>
              <a:rPr kumimoji="1" lang="zh-CN" altLang="en-US" sz="2000" dirty="0"/>
              <a:t>”</a:t>
            </a:r>
            <a:r>
              <a:rPr lang="zh-CN" altLang="en-US" sz="2000" dirty="0"/>
              <a:t> ，</a:t>
            </a:r>
            <a:r>
              <a:rPr kumimoji="1" lang="zh-CN" altLang="en-US" sz="2000" dirty="0"/>
              <a:t>涵盖运动、户外以及高尔夫等多种类商品售卖。</a:t>
            </a:r>
            <a:endParaRPr kumimoji="1" lang="ja-JP" altLang="en-US" sz="2000" dirty="0"/>
          </a:p>
        </p:txBody>
      </p:sp>
      <p:pic>
        <p:nvPicPr>
          <p:cNvPr id="4" name="図 3">
            <a:hlinkClick r:id="rId3" tooltip="https://store.alpen-group.jp/"/>
          </p:cNvPr>
          <p:cNvPicPr>
            <a:picLocks noChangeAspect="1"/>
          </p:cNvPicPr>
          <p:nvPr/>
        </p:nvPicPr>
        <p:blipFill rotWithShape="1">
          <a:blip r:embed="rId4"/>
          <a:srcRect t="4894"/>
          <a:stretch/>
        </p:blipFill>
        <p:spPr>
          <a:xfrm>
            <a:off x="1194012" y="2095616"/>
            <a:ext cx="9821818" cy="4314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4251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売上</a:t>
            </a:r>
            <a:r>
              <a:rPr kumimoji="1" lang="ja-JP" altLang="en-US" dirty="0" smtClean="0"/>
              <a:t>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+mn-ea"/>
              </a:rPr>
              <a:t>その他情報</a:t>
            </a:r>
            <a:r>
              <a:rPr kumimoji="1" lang="zh-CN" altLang="en-US" dirty="0" smtClean="0">
                <a:latin typeface="+mn-ea"/>
              </a:rPr>
              <a:t>登录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217457" y="1539031"/>
            <a:ext cx="590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  <a:ea typeface="+mn-ea"/>
              </a:rPr>
              <a:t>可以登录</a:t>
            </a:r>
            <a:r>
              <a:rPr kumimoji="1" lang="ja-JP" altLang="en-US" dirty="0" smtClean="0">
                <a:latin typeface="+mn-ea"/>
                <a:ea typeface="+mn-ea"/>
              </a:rPr>
              <a:t>販売員</a:t>
            </a:r>
            <a:r>
              <a:rPr kumimoji="1" lang="zh-CN" altLang="en-US" dirty="0" smtClean="0">
                <a:latin typeface="+mn-ea"/>
                <a:ea typeface="+mn-ea"/>
              </a:rPr>
              <a:t>、</a:t>
            </a:r>
            <a:r>
              <a:rPr kumimoji="1" lang="ja-JP" altLang="en-US" dirty="0" smtClean="0">
                <a:latin typeface="+mn-ea"/>
                <a:ea typeface="+mn-ea"/>
              </a:rPr>
              <a:t>本部集計コード</a:t>
            </a:r>
            <a:r>
              <a:rPr kumimoji="1" lang="zh-CN" altLang="en-US" dirty="0" smtClean="0">
                <a:latin typeface="+mn-ea"/>
                <a:ea typeface="+mn-ea"/>
              </a:rPr>
              <a:t>、</a:t>
            </a:r>
            <a:r>
              <a:rPr kumimoji="1" lang="ja-JP" altLang="en-US" dirty="0" smtClean="0">
                <a:latin typeface="+mn-ea"/>
                <a:ea typeface="+mn-ea"/>
              </a:rPr>
              <a:t>従業員割引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51" y="2518903"/>
            <a:ext cx="5118046" cy="319146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151" y="3043596"/>
            <a:ext cx="5136102" cy="3218018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216" y="3531763"/>
            <a:ext cx="4696214" cy="293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5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26157" y="651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02711" y="1215697"/>
            <a:ext cx="744153" cy="53990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Cloud</a:t>
            </a:r>
            <a:endParaRPr kumimoji="1" lang="ja-JP" altLang="en-US" dirty="0"/>
          </a:p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B4D107-FD50-415E-95F8-D051F07402E4}"/>
              </a:ext>
            </a:extLst>
          </p:cNvPr>
          <p:cNvSpPr/>
          <p:nvPr/>
        </p:nvSpPr>
        <p:spPr>
          <a:xfrm>
            <a:off x="1785769" y="1063742"/>
            <a:ext cx="9875521" cy="570281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975568A1-170A-4595-81CA-8BD29138EEC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412748" y="1312778"/>
          <a:ext cx="1607297" cy="114878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07297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227155">
                <a:tc>
                  <a:txBody>
                    <a:bodyPr/>
                    <a:lstStyle/>
                    <a:p>
                      <a:r>
                        <a:rPr kumimoji="1" lang="zh-CN" altLang="en-US" sz="1050" dirty="0" smtClean="0"/>
                        <a:t>通常売上商品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15736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商品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5815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加工・サービス・業務情報（</a:t>
                      </a:r>
                      <a:r>
                        <a:rPr kumimoji="1" lang="en-US" altLang="ja-JP" sz="1050" b="1" u="sng" dirty="0" err="1" smtClean="0">
                          <a:solidFill>
                            <a:srgbClr val="FF0000"/>
                          </a:solidFill>
                        </a:rPr>
                        <a:t>kintone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呼出）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23093"/>
                  </a:ext>
                </a:extLst>
              </a:tr>
            </a:tbl>
          </a:graphicData>
        </a:graphic>
      </p:graphicFrame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65EF6B-84C2-4C28-A883-D71BBB27DAE4}"/>
              </a:ext>
            </a:extLst>
          </p:cNvPr>
          <p:cNvSpPr txBox="1"/>
          <p:nvPr/>
        </p:nvSpPr>
        <p:spPr>
          <a:xfrm>
            <a:off x="780590" y="3029899"/>
            <a:ext cx="1182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登录数据</a:t>
            </a:r>
            <a:endParaRPr kumimoji="1" lang="ja-JP" altLang="en-US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A9EDB-1348-49AC-BBD8-E6279A60C779}"/>
              </a:ext>
            </a:extLst>
          </p:cNvPr>
          <p:cNvSpPr txBox="1"/>
          <p:nvPr/>
        </p:nvSpPr>
        <p:spPr>
          <a:xfrm>
            <a:off x="790884" y="2067052"/>
            <a:ext cx="11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设定数据</a:t>
            </a:r>
            <a:endParaRPr kumimoji="1" lang="ja-JP" altLang="en-US" sz="1600" dirty="0"/>
          </a:p>
        </p:txBody>
      </p:sp>
      <p:graphicFrame>
        <p:nvGraphicFramePr>
          <p:cNvPr id="24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25565" y="2331267"/>
          <a:ext cx="2225974" cy="134905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8110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1047864">
                  <a:extLst>
                    <a:ext uri="{9D8B030D-6E8A-4147-A177-3AD203B41FA5}">
                      <a16:colId xmlns:a16="http://schemas.microsoft.com/office/drawing/2014/main" val="605370616"/>
                    </a:ext>
                  </a:extLst>
                </a:gridCol>
              </a:tblGrid>
              <a:tr h="315737">
                <a:tc gridSpan="2">
                  <a:txBody>
                    <a:bodyPr/>
                    <a:lstStyle/>
                    <a:p>
                      <a:r>
                        <a:rPr kumimoji="1" lang="zh-CN" altLang="en-US" sz="1050" dirty="0" smtClean="0"/>
                        <a:t>通常売上外商品</a:t>
                      </a:r>
                      <a:endParaRPr kumimoji="1" lang="ja-JP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516660"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チャージ対象商品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買取クラブ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516660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チケット対象商品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買取アウトドア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</a:tbl>
          </a:graphicData>
        </a:graphic>
      </p:graphicFrame>
      <p:cxnSp>
        <p:nvCxnSpPr>
          <p:cNvPr id="12" name="直線矢印コネクタ 11"/>
          <p:cNvCxnSpPr/>
          <p:nvPr/>
        </p:nvCxnSpPr>
        <p:spPr>
          <a:xfrm>
            <a:off x="846864" y="2461566"/>
            <a:ext cx="93890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>
            <a:off x="846864" y="3441814"/>
            <a:ext cx="938906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65358" y="1878142"/>
          <a:ext cx="2697634" cy="167188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48817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1348817">
                  <a:extLst>
                    <a:ext uri="{9D8B030D-6E8A-4147-A177-3AD203B41FA5}">
                      <a16:colId xmlns:a16="http://schemas.microsoft.com/office/drawing/2014/main" val="605370616"/>
                    </a:ext>
                  </a:extLst>
                </a:gridCol>
              </a:tblGrid>
              <a:tr h="326295">
                <a:tc gridSpan="2"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商品属性変更</a:t>
                      </a:r>
                      <a:endParaRPr kumimoji="1" lang="ja-JP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411968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属性追加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ポイント一括変更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413741">
                <a:tc>
                  <a:txBody>
                    <a:bodyPr/>
                    <a:lstStyle/>
                    <a:p>
                      <a:r>
                        <a:rPr kumimoji="1" lang="zh-TW" altLang="en-US" sz="1050" dirty="0" smtClean="0"/>
                        <a:t>商品設定追加変更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ポイント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268119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数量変更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特殊梱包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139085"/>
                  </a:ext>
                </a:extLst>
              </a:tr>
              <a:tr h="251758">
                <a:tc>
                  <a:txBody>
                    <a:bodyPr/>
                    <a:lstStyle/>
                    <a:p>
                      <a:r>
                        <a:rPr kumimoji="1" lang="en-US" altLang="ja-JP" sz="1050" dirty="0" smtClean="0"/>
                        <a:t>……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1259"/>
                  </a:ext>
                </a:extLst>
              </a:tr>
            </a:tbl>
          </a:graphicData>
        </a:graphic>
      </p:graphicFrame>
      <p:graphicFrame>
        <p:nvGraphicFramePr>
          <p:cNvPr id="44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25578" y="1989928"/>
          <a:ext cx="1641362" cy="23186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41362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386449">
                <a:tc>
                  <a:txBody>
                    <a:bodyPr/>
                    <a:lstStyle/>
                    <a:p>
                      <a:r>
                        <a:rPr kumimoji="1" lang="zh-CN" altLang="en-US" sz="1050" dirty="0" smtClean="0"/>
                        <a:t>会员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86449">
                <a:tc>
                  <a:txBody>
                    <a:bodyPr/>
                    <a:lstStyle/>
                    <a:p>
                      <a:r>
                        <a:rPr kumimoji="1" lang="en-US" altLang="ja-JP" sz="1050" b="1" u="sng" dirty="0" smtClean="0">
                          <a:solidFill>
                            <a:srgbClr val="FF0000"/>
                          </a:solidFill>
                        </a:rPr>
                        <a:t>AGM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864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スマレジ</a:t>
                      </a:r>
                      <a:r>
                        <a:rPr kumimoji="1" lang="en-US" altLang="ja-JP" sz="1050" b="1" u="sng" dirty="0" smtClean="0">
                          <a:solidFill>
                            <a:srgbClr val="FF0000"/>
                          </a:solidFill>
                        </a:rPr>
                        <a:t>AGM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442346"/>
                  </a:ext>
                </a:extLst>
              </a:tr>
              <a:tr h="386449"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楽天会員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386449">
                <a:tc>
                  <a:txBody>
                    <a:bodyPr/>
                    <a:lstStyle/>
                    <a:p>
                      <a:r>
                        <a:rPr kumimoji="1" lang="en-US" altLang="ja-JP" sz="1050" b="1" u="sng" dirty="0" smtClean="0">
                          <a:solidFill>
                            <a:srgbClr val="FF0000"/>
                          </a:solidFill>
                        </a:rPr>
                        <a:t>AG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楽天会員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14545"/>
                  </a:ext>
                </a:extLst>
              </a:tr>
              <a:tr h="386449"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スマレジ</a:t>
                      </a:r>
                      <a:r>
                        <a:rPr kumimoji="1" lang="en-US" altLang="ja-JP" sz="1050" b="1" u="sng" dirty="0" smtClean="0">
                          <a:solidFill>
                            <a:srgbClr val="FF0000"/>
                          </a:solidFill>
                        </a:rPr>
                        <a:t>AG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楽天会員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044865"/>
                  </a:ext>
                </a:extLst>
              </a:tr>
            </a:tbl>
          </a:graphicData>
        </a:graphic>
      </p:graphicFrame>
      <p:sp>
        <p:nvSpPr>
          <p:cNvPr id="53" name="角丸四角形 52"/>
          <p:cNvSpPr/>
          <p:nvPr/>
        </p:nvSpPr>
        <p:spPr>
          <a:xfrm>
            <a:off x="3620539" y="1205630"/>
            <a:ext cx="6018769" cy="2739667"/>
          </a:xfrm>
          <a:prstGeom prst="round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5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44353" y="2714082"/>
          <a:ext cx="1629725" cy="213414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29725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462893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その他操作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73842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取引中止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30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取引保留呼出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3250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取引呼出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497161"/>
                  </a:ext>
                </a:extLst>
              </a:tr>
              <a:tr h="3442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スポーツギフト残高照会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894172"/>
                  </a:ext>
                </a:extLst>
              </a:tr>
              <a:tr h="2977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b="0" u="none" dirty="0" smtClean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kumimoji="1" lang="ja-JP" altLang="en-US" sz="105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88579"/>
                  </a:ext>
                </a:extLst>
              </a:tr>
            </a:tbl>
          </a:graphicData>
        </a:graphic>
      </p:graphicFrame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A65EF6B-84C2-4C28-A883-D71BBB27DAE4}"/>
              </a:ext>
            </a:extLst>
          </p:cNvPr>
          <p:cNvSpPr txBox="1"/>
          <p:nvPr/>
        </p:nvSpPr>
        <p:spPr>
          <a:xfrm>
            <a:off x="780590" y="4909509"/>
            <a:ext cx="1182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更新</a:t>
            </a:r>
            <a:r>
              <a:rPr kumimoji="1" lang="zh-CN" altLang="en-US" sz="1600" dirty="0" smtClean="0"/>
              <a:t>数据</a:t>
            </a:r>
            <a:endParaRPr kumimoji="1" lang="ja-JP" altLang="en-US" sz="16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98A9EDB-1348-49AC-BBD8-E6279A60C779}"/>
              </a:ext>
            </a:extLst>
          </p:cNvPr>
          <p:cNvSpPr txBox="1"/>
          <p:nvPr/>
        </p:nvSpPr>
        <p:spPr>
          <a:xfrm>
            <a:off x="790884" y="3946662"/>
            <a:ext cx="11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计算数据</a:t>
            </a:r>
            <a:endParaRPr kumimoji="1" lang="ja-JP" altLang="en-US" sz="1600" dirty="0"/>
          </a:p>
        </p:txBody>
      </p:sp>
      <p:cxnSp>
        <p:nvCxnSpPr>
          <p:cNvPr id="36" name="直線矢印コネクタ 35"/>
          <p:cNvCxnSpPr/>
          <p:nvPr/>
        </p:nvCxnSpPr>
        <p:spPr>
          <a:xfrm>
            <a:off x="846864" y="4308622"/>
            <a:ext cx="93890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H="1">
            <a:off x="846864" y="5321425"/>
            <a:ext cx="938905" cy="0"/>
          </a:xfrm>
          <a:prstGeom prst="straightConnector1">
            <a:avLst/>
          </a:prstGeom>
          <a:ln w="381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4774"/>
          <a:stretch/>
        </p:blipFill>
        <p:spPr>
          <a:xfrm>
            <a:off x="9700093" y="245631"/>
            <a:ext cx="2110147" cy="2215936"/>
          </a:xfrm>
          <a:prstGeom prst="rect">
            <a:avLst/>
          </a:prstGeom>
        </p:spPr>
      </p:pic>
      <p:sp>
        <p:nvSpPr>
          <p:cNvPr id="9" name="下矢印 8"/>
          <p:cNvSpPr/>
          <p:nvPr/>
        </p:nvSpPr>
        <p:spPr>
          <a:xfrm>
            <a:off x="6084990" y="4051724"/>
            <a:ext cx="680368" cy="438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3769490" y="1375045"/>
            <a:ext cx="1351490" cy="63188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店面</a:t>
            </a:r>
            <a:endParaRPr kumimoji="1" lang="ja-JP" altLang="en-US" sz="1400" dirty="0"/>
          </a:p>
        </p:txBody>
      </p:sp>
      <p:pic>
        <p:nvPicPr>
          <p:cNvPr id="41" name="図 40">
            <a:extLst>
              <a:ext uri="{FF2B5EF4-FFF2-40B4-BE49-F238E27FC236}">
                <a16:creationId xmlns:a16="http://schemas.microsoft.com/office/drawing/2014/main" id="{28A479C3-70D2-4C64-A6DB-2F23F0C40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748" y="4579141"/>
            <a:ext cx="3306444" cy="1885950"/>
          </a:xfrm>
          <a:prstGeom prst="rect">
            <a:avLst/>
          </a:prstGeom>
        </p:spPr>
      </p:pic>
      <p:sp>
        <p:nvSpPr>
          <p:cNvPr id="42" name="楕円 41"/>
          <p:cNvSpPr/>
          <p:nvPr/>
        </p:nvSpPr>
        <p:spPr>
          <a:xfrm>
            <a:off x="3700442" y="4746792"/>
            <a:ext cx="1420538" cy="7279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客面</a:t>
            </a:r>
            <a:endParaRPr kumimoji="1" lang="ja-JP" altLang="en-US" sz="1400" dirty="0"/>
          </a:p>
        </p:txBody>
      </p:sp>
      <p:sp>
        <p:nvSpPr>
          <p:cNvPr id="45" name="角丸四角形 44"/>
          <p:cNvSpPr/>
          <p:nvPr/>
        </p:nvSpPr>
        <p:spPr>
          <a:xfrm>
            <a:off x="3566940" y="4531511"/>
            <a:ext cx="6072368" cy="2083196"/>
          </a:xfrm>
          <a:prstGeom prst="round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6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35522" y="4549589"/>
          <a:ext cx="1175187" cy="157117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75187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390945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その他登録可能情報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15736">
                <a:tc>
                  <a:txBody>
                    <a:bodyPr/>
                    <a:lstStyle/>
                    <a:p>
                      <a:r>
                        <a:rPr kumimoji="1" lang="ja-JP" altLang="en-US" sz="1050" u="none" dirty="0" smtClean="0"/>
                        <a:t>販売員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81320">
                <a:tc>
                  <a:txBody>
                    <a:bodyPr/>
                    <a:lstStyle/>
                    <a:p>
                      <a:r>
                        <a:rPr kumimoji="1" lang="ja-JP" altLang="en-US" sz="1050" u="none" dirty="0" smtClean="0"/>
                        <a:t>従業員割引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281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u="none" dirty="0" smtClean="0"/>
                        <a:t>本部集計コード</a:t>
                      </a:r>
                      <a:endParaRPr kumimoji="1" lang="ja-JP" altLang="en-US" sz="105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132829"/>
                  </a:ext>
                </a:extLst>
              </a:tr>
              <a:tr h="281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b="0" u="none" dirty="0" smtClean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kumimoji="1" lang="ja-JP" altLang="en-US" sz="105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651430"/>
                  </a:ext>
                </a:extLst>
              </a:tr>
            </a:tbl>
          </a:graphicData>
        </a:graphic>
      </p:graphicFrame>
      <p:sp>
        <p:nvSpPr>
          <p:cNvPr id="47" name="角丸四角形 46"/>
          <p:cNvSpPr/>
          <p:nvPr/>
        </p:nvSpPr>
        <p:spPr>
          <a:xfrm>
            <a:off x="1797683" y="1131079"/>
            <a:ext cx="1474464" cy="59888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売上情報</a:t>
            </a:r>
            <a:endParaRPr kumimoji="1" lang="en-US" altLang="ja-JP" dirty="0" smtClean="0"/>
          </a:p>
          <a:p>
            <a:pPr algn="ctr"/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9829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会计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+mn-ea"/>
              </a:rPr>
              <a:t>支付方式</a:t>
            </a:r>
            <a:endParaRPr kumimoji="1" lang="ja-JP" altLang="en-US" dirty="0">
              <a:latin typeface="+mn-ea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073" y="2821801"/>
            <a:ext cx="4894730" cy="3062432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4"/>
          <a:srcRect l="34433" t="819" b="2387"/>
          <a:stretch/>
        </p:blipFill>
        <p:spPr>
          <a:xfrm>
            <a:off x="5112183" y="2850776"/>
            <a:ext cx="3153262" cy="2985374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l="33745" b="1708"/>
          <a:stretch/>
        </p:blipFill>
        <p:spPr>
          <a:xfrm>
            <a:off x="6661335" y="2821801"/>
            <a:ext cx="3208220" cy="3004608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6"/>
          <a:srcRect l="34884" b="1287"/>
          <a:stretch/>
        </p:blipFill>
        <p:spPr>
          <a:xfrm>
            <a:off x="8241847" y="2812060"/>
            <a:ext cx="3145499" cy="3024089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5217457" y="1539031"/>
            <a:ext cx="590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  <a:ea typeface="+mn-ea"/>
              </a:rPr>
              <a:t>支付方式共有</a:t>
            </a:r>
            <a:r>
              <a:rPr kumimoji="1" lang="en-US" altLang="ja-JP" dirty="0">
                <a:latin typeface="+mn-ea"/>
                <a:ea typeface="+mn-ea"/>
              </a:rPr>
              <a:t>10</a:t>
            </a:r>
            <a:r>
              <a:rPr kumimoji="1" lang="zh-CN" altLang="en-US" dirty="0" smtClean="0">
                <a:latin typeface="+mn-ea"/>
                <a:ea typeface="+mn-ea"/>
              </a:rPr>
              <a:t>余种。</a:t>
            </a:r>
            <a:endParaRPr kumimoji="1" lang="en-US" altLang="zh-CN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  <a:ea typeface="+mn-ea"/>
              </a:rPr>
              <a:t>其中包含券类、</a:t>
            </a:r>
            <a:r>
              <a:rPr kumimoji="1" lang="en-US" altLang="zh-CN" dirty="0" smtClean="0">
                <a:latin typeface="+mn-ea"/>
                <a:ea typeface="+mn-ea"/>
              </a:rPr>
              <a:t>VEGA</a:t>
            </a:r>
            <a:r>
              <a:rPr kumimoji="1" lang="zh-CN" altLang="en-US" dirty="0" smtClean="0">
                <a:latin typeface="+mn-ea"/>
                <a:ea typeface="+mn-ea"/>
              </a:rPr>
              <a:t>类、外部连携类。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54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会计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+mn-ea"/>
              </a:rPr>
              <a:t>自动值割引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217457" y="1539031"/>
            <a:ext cx="5905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  <a:ea typeface="+mn-ea"/>
              </a:rPr>
              <a:t>自动值割引分为：</a:t>
            </a:r>
            <a:r>
              <a:rPr kumimoji="1" lang="ja-JP" altLang="en-US" dirty="0" smtClean="0">
                <a:latin typeface="+mn-ea"/>
                <a:ea typeface="+mn-ea"/>
              </a:rPr>
              <a:t>セール値引、セール割引、従業員割引、ボーナスポイント付与、セット売変</a:t>
            </a:r>
            <a:endParaRPr kumimoji="1" lang="en-US" altLang="ja-JP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  <a:ea typeface="+mn-ea"/>
              </a:rPr>
              <a:t>以上需要通过</a:t>
            </a:r>
            <a:r>
              <a:rPr kumimoji="1" lang="en-US" altLang="zh-CN" dirty="0" smtClean="0">
                <a:latin typeface="+mn-ea"/>
                <a:ea typeface="+mn-ea"/>
              </a:rPr>
              <a:t>BO</a:t>
            </a:r>
            <a:r>
              <a:rPr kumimoji="1" lang="zh-CN" altLang="en-US" dirty="0" smtClean="0">
                <a:latin typeface="+mn-ea"/>
                <a:ea typeface="+mn-ea"/>
              </a:rPr>
              <a:t>进行配置</a:t>
            </a:r>
            <a:endParaRPr kumimoji="1" lang="en-US" altLang="zh-CN" dirty="0" smtClean="0">
              <a:latin typeface="+mn-ea"/>
              <a:ea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11" y="2646046"/>
            <a:ext cx="5193795" cy="367945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217" y="2646046"/>
            <a:ext cx="4211413" cy="262520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217" y="3828364"/>
            <a:ext cx="4211413" cy="258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8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会计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+mn-ea"/>
              </a:rPr>
              <a:t>手动值割引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217457" y="1539031"/>
            <a:ext cx="5905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  <a:ea typeface="+mn-ea"/>
              </a:rPr>
              <a:t>手动</a:t>
            </a:r>
            <a:r>
              <a:rPr kumimoji="1" lang="zh-CN" altLang="en-US" dirty="0" smtClean="0">
                <a:latin typeface="+mn-ea"/>
                <a:ea typeface="+mn-ea"/>
              </a:rPr>
              <a:t>值割引分为：</a:t>
            </a:r>
            <a:r>
              <a:rPr kumimoji="1" lang="ja-JP" altLang="en-US" dirty="0" smtClean="0">
                <a:latin typeface="+mn-ea"/>
                <a:ea typeface="+mn-ea"/>
              </a:rPr>
              <a:t>口頭値引、券値引、％値引、ボーナスポイント付与</a:t>
            </a:r>
            <a:endParaRPr kumimoji="1" lang="en-US" altLang="ja-JP" dirty="0" smtClean="0">
              <a:latin typeface="+mn-ea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  <a:ea typeface="+mn-ea"/>
              </a:rPr>
              <a:t>其中</a:t>
            </a:r>
            <a:r>
              <a:rPr kumimoji="1" lang="ja-JP" altLang="en-US" dirty="0">
                <a:latin typeface="+mn-ea"/>
              </a:rPr>
              <a:t>券値引、％値引、ボーナスポイント</a:t>
            </a:r>
            <a:r>
              <a:rPr kumimoji="1" lang="ja-JP" altLang="en-US" dirty="0" smtClean="0">
                <a:latin typeface="+mn-ea"/>
              </a:rPr>
              <a:t>付与</a:t>
            </a:r>
            <a:r>
              <a:rPr kumimoji="1" lang="zh-CN" altLang="en-US" dirty="0" smtClean="0">
                <a:latin typeface="+mn-ea"/>
                <a:ea typeface="+mn-ea"/>
              </a:rPr>
              <a:t>的值也需要通过</a:t>
            </a:r>
            <a:r>
              <a:rPr kumimoji="1" lang="en-US" altLang="zh-CN" dirty="0" smtClean="0">
                <a:latin typeface="+mn-ea"/>
                <a:ea typeface="+mn-ea"/>
              </a:rPr>
              <a:t>BO</a:t>
            </a:r>
            <a:r>
              <a:rPr kumimoji="1" lang="zh-CN" altLang="en-US" dirty="0" smtClean="0">
                <a:latin typeface="+mn-ea"/>
                <a:ea typeface="+mn-ea"/>
              </a:rPr>
              <a:t>进行配置</a:t>
            </a:r>
            <a:endParaRPr kumimoji="1" lang="en-US" altLang="ja-JP" dirty="0">
              <a:latin typeface="+mn-ea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56" y="2743694"/>
            <a:ext cx="4124544" cy="258688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383" y="3145631"/>
            <a:ext cx="3927592" cy="2456467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604" y="3697134"/>
            <a:ext cx="4102757" cy="25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4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会计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角丸四角形 16"/>
          <p:cNvSpPr/>
          <p:nvPr/>
        </p:nvSpPr>
        <p:spPr>
          <a:xfrm>
            <a:off x="3359730" y="1868011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+mn-ea"/>
              </a:rPr>
              <a:t>その他操作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5217457" y="1539031"/>
            <a:ext cx="5905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</a:rPr>
              <a:t>未进行小计值割引或</a:t>
            </a:r>
            <a:r>
              <a:rPr kumimoji="1" lang="en-US" altLang="zh-CN" dirty="0" smtClean="0">
                <a:latin typeface="+mn-ea"/>
              </a:rPr>
              <a:t>short</a:t>
            </a:r>
            <a:r>
              <a:rPr kumimoji="1" lang="zh-CN" altLang="en-US" dirty="0" smtClean="0">
                <a:latin typeface="+mn-ea"/>
              </a:rPr>
              <a:t>支付的场合，会计画面可以进行</a:t>
            </a:r>
            <a:r>
              <a:rPr kumimoji="1" lang="ja-JP" altLang="en-US" dirty="0" smtClean="0">
                <a:latin typeface="+mn-ea"/>
              </a:rPr>
              <a:t>取引中止、ポイント一括変更</a:t>
            </a:r>
            <a:r>
              <a:rPr kumimoji="1" lang="zh-CN" altLang="en-US" dirty="0" smtClean="0">
                <a:latin typeface="+mn-ea"/>
              </a:rPr>
              <a:t>等操作。</a:t>
            </a:r>
            <a:endParaRPr kumimoji="1" lang="en-US" altLang="zh-CN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</a:rPr>
              <a:t>执行过小计值</a:t>
            </a:r>
            <a:r>
              <a:rPr kumimoji="1" lang="zh-CN" altLang="en-US" dirty="0">
                <a:latin typeface="+mn-ea"/>
              </a:rPr>
              <a:t>割引或</a:t>
            </a:r>
            <a:r>
              <a:rPr kumimoji="1" lang="en-US" altLang="zh-CN" dirty="0">
                <a:latin typeface="+mn-ea"/>
              </a:rPr>
              <a:t>short</a:t>
            </a:r>
            <a:r>
              <a:rPr kumimoji="1" lang="zh-CN" altLang="en-US" dirty="0">
                <a:latin typeface="+mn-ea"/>
              </a:rPr>
              <a:t>支付的场合，会计画面可以进行免税、强制免税等操作</a:t>
            </a:r>
            <a:r>
              <a:rPr kumimoji="1" lang="zh-CN" altLang="en-US" dirty="0" smtClean="0">
                <a:latin typeface="+mn-ea"/>
              </a:rPr>
              <a:t>。</a:t>
            </a:r>
            <a:endParaRPr kumimoji="1" lang="en-US" altLang="zh-CN" dirty="0">
              <a:latin typeface="+mn-ea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91" y="2829089"/>
            <a:ext cx="4588390" cy="2861706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2044871" y="5841889"/>
            <a:ext cx="407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小計値割引情報または締め情報なし</a:t>
            </a:r>
            <a:endParaRPr kumimoji="1"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721" y="2829089"/>
            <a:ext cx="4581945" cy="2861706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7111578" y="5841889"/>
            <a:ext cx="407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 smtClean="0">
                <a:solidFill>
                  <a:srgbClr val="FF0000"/>
                </a:solidFill>
                <a:latin typeface="+mj-ea"/>
                <a:ea typeface="+mj-ea"/>
              </a:rPr>
              <a:t>小計値割引情報または締め情報ある</a:t>
            </a:r>
            <a:endParaRPr kumimoji="1" lang="ja-JP" altLang="en-US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8886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26157" y="651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02711" y="1215697"/>
            <a:ext cx="744153" cy="53990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Cloud</a:t>
            </a:r>
            <a:endParaRPr kumimoji="1" lang="ja-JP" altLang="en-US" dirty="0"/>
          </a:p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B4D107-FD50-415E-95F8-D051F07402E4}"/>
              </a:ext>
            </a:extLst>
          </p:cNvPr>
          <p:cNvSpPr/>
          <p:nvPr/>
        </p:nvSpPr>
        <p:spPr>
          <a:xfrm>
            <a:off x="1785769" y="1063742"/>
            <a:ext cx="9875521" cy="5702818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A65EF6B-84C2-4C28-A883-D71BBB27DAE4}"/>
              </a:ext>
            </a:extLst>
          </p:cNvPr>
          <p:cNvSpPr txBox="1"/>
          <p:nvPr/>
        </p:nvSpPr>
        <p:spPr>
          <a:xfrm>
            <a:off x="780590" y="3029899"/>
            <a:ext cx="1182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登录数据</a:t>
            </a:r>
            <a:endParaRPr kumimoji="1" lang="ja-JP" altLang="en-US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A9EDB-1348-49AC-BBD8-E6279A60C779}"/>
              </a:ext>
            </a:extLst>
          </p:cNvPr>
          <p:cNvSpPr txBox="1"/>
          <p:nvPr/>
        </p:nvSpPr>
        <p:spPr>
          <a:xfrm>
            <a:off x="790884" y="2067052"/>
            <a:ext cx="11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设定数据</a:t>
            </a:r>
            <a:endParaRPr kumimoji="1" lang="ja-JP" altLang="en-US" sz="1600" dirty="0"/>
          </a:p>
        </p:txBody>
      </p:sp>
      <p:cxnSp>
        <p:nvCxnSpPr>
          <p:cNvPr id="12" name="直線矢印コネクタ 11"/>
          <p:cNvCxnSpPr/>
          <p:nvPr/>
        </p:nvCxnSpPr>
        <p:spPr>
          <a:xfrm>
            <a:off x="846864" y="2461567"/>
            <a:ext cx="93890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H="1">
            <a:off x="846864" y="3441815"/>
            <a:ext cx="938905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角丸四角形 52"/>
          <p:cNvSpPr/>
          <p:nvPr/>
        </p:nvSpPr>
        <p:spPr>
          <a:xfrm>
            <a:off x="3620539" y="1205630"/>
            <a:ext cx="6018769" cy="2739667"/>
          </a:xfrm>
          <a:prstGeom prst="round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A65EF6B-84C2-4C28-A883-D71BBB27DAE4}"/>
              </a:ext>
            </a:extLst>
          </p:cNvPr>
          <p:cNvSpPr txBox="1"/>
          <p:nvPr/>
        </p:nvSpPr>
        <p:spPr>
          <a:xfrm>
            <a:off x="780590" y="4909509"/>
            <a:ext cx="1182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更新</a:t>
            </a:r>
            <a:r>
              <a:rPr kumimoji="1" lang="zh-CN" altLang="en-US" sz="1600" dirty="0" smtClean="0"/>
              <a:t>数据</a:t>
            </a:r>
            <a:endParaRPr kumimoji="1" lang="ja-JP" altLang="en-US" sz="16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98A9EDB-1348-49AC-BBD8-E6279A60C779}"/>
              </a:ext>
            </a:extLst>
          </p:cNvPr>
          <p:cNvSpPr txBox="1"/>
          <p:nvPr/>
        </p:nvSpPr>
        <p:spPr>
          <a:xfrm>
            <a:off x="790884" y="3946662"/>
            <a:ext cx="11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计算数据</a:t>
            </a:r>
            <a:endParaRPr kumimoji="1" lang="ja-JP" altLang="en-US" sz="1600" dirty="0"/>
          </a:p>
        </p:txBody>
      </p:sp>
      <p:cxnSp>
        <p:nvCxnSpPr>
          <p:cNvPr id="36" name="直線矢印コネクタ 35"/>
          <p:cNvCxnSpPr/>
          <p:nvPr/>
        </p:nvCxnSpPr>
        <p:spPr>
          <a:xfrm flipV="1">
            <a:off x="846864" y="4364626"/>
            <a:ext cx="938905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H="1">
            <a:off x="846864" y="5321425"/>
            <a:ext cx="938905" cy="0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/>
          <a:srcRect l="4774"/>
          <a:stretch/>
        </p:blipFill>
        <p:spPr>
          <a:xfrm>
            <a:off x="9700093" y="245631"/>
            <a:ext cx="2110147" cy="2215936"/>
          </a:xfrm>
          <a:prstGeom prst="rect">
            <a:avLst/>
          </a:prstGeom>
        </p:spPr>
      </p:pic>
      <p:sp>
        <p:nvSpPr>
          <p:cNvPr id="9" name="下矢印 8"/>
          <p:cNvSpPr/>
          <p:nvPr/>
        </p:nvSpPr>
        <p:spPr>
          <a:xfrm>
            <a:off x="6084990" y="4051724"/>
            <a:ext cx="680368" cy="4385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/>
          <p:cNvSpPr/>
          <p:nvPr/>
        </p:nvSpPr>
        <p:spPr>
          <a:xfrm>
            <a:off x="3769490" y="1375045"/>
            <a:ext cx="1351490" cy="63188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/>
              <a:t>店面</a:t>
            </a:r>
            <a:endParaRPr kumimoji="1" lang="ja-JP" altLang="en-US" sz="1400" dirty="0"/>
          </a:p>
        </p:txBody>
      </p:sp>
      <p:sp>
        <p:nvSpPr>
          <p:cNvPr id="42" name="楕円 41"/>
          <p:cNvSpPr/>
          <p:nvPr/>
        </p:nvSpPr>
        <p:spPr>
          <a:xfrm>
            <a:off x="3700442" y="4746792"/>
            <a:ext cx="1420538" cy="72790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/>
              <a:t>客面</a:t>
            </a:r>
            <a:endParaRPr kumimoji="1" lang="ja-JP" altLang="en-US" sz="1400" dirty="0"/>
          </a:p>
        </p:txBody>
      </p:sp>
      <p:sp>
        <p:nvSpPr>
          <p:cNvPr id="45" name="角丸四角形 44"/>
          <p:cNvSpPr/>
          <p:nvPr/>
        </p:nvSpPr>
        <p:spPr>
          <a:xfrm>
            <a:off x="3566940" y="4531511"/>
            <a:ext cx="6072368" cy="2083196"/>
          </a:xfrm>
          <a:prstGeom prst="round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角丸四角形 46"/>
          <p:cNvSpPr/>
          <p:nvPr/>
        </p:nvSpPr>
        <p:spPr>
          <a:xfrm>
            <a:off x="1797683" y="1131079"/>
            <a:ext cx="1474464" cy="59888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/>
              <a:t>会计</a:t>
            </a:r>
            <a:endParaRPr kumimoji="1" lang="ja-JP" altLang="en-US" b="1" dirty="0"/>
          </a:p>
        </p:txBody>
      </p:sp>
      <p:graphicFrame>
        <p:nvGraphicFramePr>
          <p:cNvPr id="27" name="表 26">
            <a:extLst>
              <a:ext uri="{FF2B5EF4-FFF2-40B4-BE49-F238E27FC236}">
                <a16:creationId xmlns:a16="http://schemas.microsoft.com/office/drawing/2014/main" id="{55F71A73-23A3-4F11-A7D0-952377DD8DB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73516" y="1316964"/>
          <a:ext cx="2879048" cy="18466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9524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1439524">
                  <a:extLst>
                    <a:ext uri="{9D8B030D-6E8A-4147-A177-3AD203B41FA5}">
                      <a16:colId xmlns:a16="http://schemas.microsoft.com/office/drawing/2014/main" val="543115039"/>
                    </a:ext>
                  </a:extLst>
                </a:gridCol>
              </a:tblGrid>
              <a:tr h="307777">
                <a:tc gridSpan="2"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会計</a:t>
                      </a:r>
                      <a:endParaRPr kumimoji="1" lang="ja-JP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現計支払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>
                          <a:solidFill>
                            <a:srgbClr val="FF0000"/>
                          </a:solidFill>
                        </a:rPr>
                        <a:t>楽天ポイント支払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ギフト券支払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コード決済</a:t>
                      </a:r>
                      <a:endParaRPr kumimoji="1" lang="en-US" altLang="ja-JP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23093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クレジット支払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1" i="0" u="sng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スポーツギフト</a:t>
                      </a:r>
                      <a:endParaRPr kumimoji="1" lang="en-US" altLang="ja-JP" sz="1050" b="1" i="0" u="sng" strike="no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015742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銀聯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振込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938853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電子マネー支払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50" dirty="0" smtClean="0"/>
                        <a:t>……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670596"/>
                  </a:ext>
                </a:extLst>
              </a:tr>
            </a:tbl>
          </a:graphicData>
        </a:graphic>
      </p:graphicFrame>
      <p:graphicFrame>
        <p:nvGraphicFramePr>
          <p:cNvPr id="28" name="表 27"/>
          <p:cNvGraphicFramePr>
            <a:graphicFrameLocks noGrp="1"/>
          </p:cNvGraphicFramePr>
          <p:nvPr>
            <p:extLst/>
          </p:nvPr>
        </p:nvGraphicFramePr>
        <p:xfrm>
          <a:off x="3872641" y="2236329"/>
          <a:ext cx="1583807" cy="1511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07">
                  <a:extLst>
                    <a:ext uri="{9D8B030D-6E8A-4147-A177-3AD203B41FA5}">
                      <a16:colId xmlns:a16="http://schemas.microsoft.com/office/drawing/2014/main" val="4174760083"/>
                    </a:ext>
                  </a:extLst>
                </a:gridCol>
              </a:tblGrid>
              <a:tr h="243671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自動値割引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299505"/>
                  </a:ext>
                </a:extLst>
              </a:tr>
              <a:tr h="245816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従業員割引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09938"/>
                  </a:ext>
                </a:extLst>
              </a:tr>
              <a:tr h="2539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ボーナスポイント付与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43480"/>
                  </a:ext>
                </a:extLst>
              </a:tr>
              <a:tr h="2458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セット売変</a:t>
                      </a:r>
                      <a:endParaRPr kumimoji="1" lang="en-US" altLang="ja-JP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72042"/>
                  </a:ext>
                </a:extLst>
              </a:tr>
              <a:tr h="2458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セール値引・割引</a:t>
                      </a:r>
                      <a:endParaRPr kumimoji="1" lang="en-US" altLang="ja-JP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514975"/>
                  </a:ext>
                </a:extLst>
              </a:tr>
              <a:tr h="2458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dirty="0" smtClean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05655"/>
                  </a:ext>
                </a:extLst>
              </a:tr>
            </a:tbl>
          </a:graphicData>
        </a:graphic>
      </p:graphicFrame>
      <p:graphicFrame>
        <p:nvGraphicFramePr>
          <p:cNvPr id="29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17462" y="2205416"/>
          <a:ext cx="1287451" cy="1257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451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手動値割引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236811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口頭値引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28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券値引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2243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％値引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37289"/>
                  </a:ext>
                </a:extLst>
              </a:tr>
              <a:tr h="2243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dirty="0" smtClean="0"/>
                        <a:t>……</a:t>
                      </a:r>
                      <a:endParaRPr kumimoji="1" lang="ja-JP" altLang="en-US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842905"/>
                  </a:ext>
                </a:extLst>
              </a:tr>
            </a:tbl>
          </a:graphicData>
        </a:graphic>
      </p:graphicFrame>
      <p:pic>
        <p:nvPicPr>
          <p:cNvPr id="30" name="図 29">
            <a:extLst>
              <a:ext uri="{FF2B5EF4-FFF2-40B4-BE49-F238E27FC236}">
                <a16:creationId xmlns:a16="http://schemas.microsoft.com/office/drawing/2014/main" id="{EF067AF2-1944-4E6B-ABBC-98F34623D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516" y="4564110"/>
            <a:ext cx="3576675" cy="2017997"/>
          </a:xfrm>
          <a:prstGeom prst="rect">
            <a:avLst/>
          </a:prstGeom>
        </p:spPr>
      </p:pic>
      <p:graphicFrame>
        <p:nvGraphicFramePr>
          <p:cNvPr id="31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312417"/>
              </p:ext>
            </p:extLst>
          </p:nvPr>
        </p:nvGraphicFramePr>
        <p:xfrm>
          <a:off x="1931361" y="2090094"/>
          <a:ext cx="1273925" cy="23425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73925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462929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その他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462929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免税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490822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強制免税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462929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スポーツギフト残高照会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3532"/>
                  </a:ext>
                </a:extLst>
              </a:tr>
              <a:tr h="462929">
                <a:tc>
                  <a:txBody>
                    <a:bodyPr/>
                    <a:lstStyle/>
                    <a:p>
                      <a:r>
                        <a:rPr kumimoji="1" lang="en-US" altLang="ja-JP" sz="1050" b="0" u="none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353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81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/>
              <a:t>精算</a:t>
            </a:r>
            <a:endParaRPr kumimoji="1" lang="ja-JP" altLang="en-US" b="1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25" y="2454860"/>
            <a:ext cx="3396747" cy="2126321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075" y="2454858"/>
            <a:ext cx="3402114" cy="2126321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604" y="2454858"/>
            <a:ext cx="3397330" cy="2126322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4074" y="4302883"/>
            <a:ext cx="3356696" cy="209500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803" y="4302883"/>
            <a:ext cx="3328068" cy="2084067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217457" y="1539031"/>
            <a:ext cx="590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</a:rPr>
              <a:t>对如下部分进行精算。</a:t>
            </a:r>
            <a:endParaRPr kumimoji="1" lang="en-US" altLang="zh-CN" dirty="0" smtClean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+mn-ea"/>
              </a:rPr>
              <a:t>精算后执行</a:t>
            </a:r>
            <a:r>
              <a:rPr kumimoji="1" lang="ja-JP" altLang="en-US" dirty="0" smtClean="0">
                <a:latin typeface="+mn-ea"/>
              </a:rPr>
              <a:t>サインオフ</a:t>
            </a:r>
            <a:r>
              <a:rPr kumimoji="1" lang="zh-CN" altLang="en-US" dirty="0" smtClean="0">
                <a:latin typeface="+mn-ea"/>
              </a:rPr>
              <a:t>操作。</a:t>
            </a:r>
            <a:endParaRPr kumimoji="1"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4455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その他操作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chemeClr val="accent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graphicFrame>
        <p:nvGraphicFramePr>
          <p:cNvPr id="20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40682"/>
              </p:ext>
            </p:extLst>
          </p:nvPr>
        </p:nvGraphicFramePr>
        <p:xfrm>
          <a:off x="2078040" y="2444033"/>
          <a:ext cx="2408564" cy="2563082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408564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449774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釣銭機＆ドロワ関連</a:t>
                      </a:r>
                      <a:endParaRPr kumimoji="1" lang="ja-JP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集金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両替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在高点検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14545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釣銭機準備金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928603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ドロワ開閉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228175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r>
                        <a:rPr kumimoji="1" lang="en-US" altLang="ja-JP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……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38734"/>
                  </a:ext>
                </a:extLst>
              </a:tr>
            </a:tbl>
          </a:graphicData>
        </a:graphic>
      </p:graphicFrame>
      <p:graphicFrame>
        <p:nvGraphicFramePr>
          <p:cNvPr id="21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23832"/>
              </p:ext>
            </p:extLst>
          </p:nvPr>
        </p:nvGraphicFramePr>
        <p:xfrm>
          <a:off x="4874496" y="1455345"/>
          <a:ext cx="2829492" cy="167640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829492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177612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返品</a:t>
                      </a:r>
                      <a:endParaRPr kumimoji="1" lang="ja-JP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187452">
                <a:tc>
                  <a:txBody>
                    <a:bodyPr/>
                    <a:lstStyle/>
                    <a:p>
                      <a:r>
                        <a:rPr kumimoji="1" lang="ja-JP" altLang="en-US" sz="1600" u="none" dirty="0" smtClean="0"/>
                        <a:t>返品データあり（全返品）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14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u="none" dirty="0" smtClean="0"/>
                        <a:t>返品データあり（一部返品）</a:t>
                      </a:r>
                      <a:endParaRPr kumimoji="1" lang="ja-JP" altLang="en-US" sz="16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214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u="none" dirty="0" smtClean="0"/>
                        <a:t>返品データあり（支払発生）</a:t>
                      </a:r>
                      <a:endParaRPr kumimoji="1" lang="ja-JP" altLang="en-US" sz="16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873569"/>
                  </a:ext>
                </a:extLst>
              </a:tr>
              <a:tr h="214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u="none" dirty="0" smtClean="0"/>
                        <a:t>返品データなし</a:t>
                      </a:r>
                      <a:endParaRPr kumimoji="1" lang="ja-JP" altLang="en-US" sz="1600" b="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6142"/>
                  </a:ext>
                </a:extLst>
              </a:tr>
            </a:tbl>
          </a:graphicData>
        </a:graphic>
      </p:graphicFrame>
      <p:graphicFrame>
        <p:nvGraphicFramePr>
          <p:cNvPr id="22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774414"/>
              </p:ext>
            </p:extLst>
          </p:nvPr>
        </p:nvGraphicFramePr>
        <p:xfrm>
          <a:off x="4620815" y="3344017"/>
          <a:ext cx="2134988" cy="1067905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2134988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342440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電子マネー関連</a:t>
                      </a:r>
                      <a:endParaRPr kumimoji="1" lang="ja-JP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83025">
                <a:tc>
                  <a:txBody>
                    <a:bodyPr/>
                    <a:lstStyle/>
                    <a:p>
                      <a:r>
                        <a:rPr kumimoji="1" lang="ja-JP" altLang="en-US" sz="1600" u="none" dirty="0" smtClean="0"/>
                        <a:t>電子マネー残高照会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42440">
                <a:tc>
                  <a:txBody>
                    <a:bodyPr/>
                    <a:lstStyle/>
                    <a:p>
                      <a:r>
                        <a:rPr kumimoji="1" lang="ja-JP" altLang="en-US" sz="1600" u="none" dirty="0" smtClean="0"/>
                        <a:t>電子マネー保守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</a:tbl>
          </a:graphicData>
        </a:graphic>
      </p:graphicFrame>
      <p:graphicFrame>
        <p:nvGraphicFramePr>
          <p:cNvPr id="23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435454"/>
              </p:ext>
            </p:extLst>
          </p:nvPr>
        </p:nvGraphicFramePr>
        <p:xfrm>
          <a:off x="7901625" y="1536575"/>
          <a:ext cx="3330243" cy="193501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504401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1825842">
                  <a:extLst>
                    <a:ext uri="{9D8B030D-6E8A-4147-A177-3AD203B41FA5}">
                      <a16:colId xmlns:a16="http://schemas.microsoft.com/office/drawing/2014/main" val="482943752"/>
                    </a:ext>
                  </a:extLst>
                </a:gridCol>
              </a:tblGrid>
              <a:tr h="354749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その他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449349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dk1"/>
                          </a:solidFill>
                        </a:rPr>
                        <a:t>サインオン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dk1"/>
                          </a:solidFill>
                        </a:rPr>
                        <a:t>アプリ終了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449349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dk1"/>
                          </a:solidFill>
                        </a:rPr>
                        <a:t>サインオフ</a:t>
                      </a:r>
                      <a:endParaRPr kumimoji="1" lang="en-US" altLang="ja-JP" sz="1600" b="0" u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dk1"/>
                          </a:solidFill>
                        </a:rPr>
                        <a:t>端末接続設定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260149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</a:rPr>
                        <a:t>スマートレシートスタンプ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</a:rPr>
                        <a:t>トレニンーグモード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3532"/>
                  </a:ext>
                </a:extLst>
              </a:tr>
            </a:tbl>
          </a:graphicData>
        </a:graphic>
      </p:graphicFrame>
      <p:graphicFrame>
        <p:nvGraphicFramePr>
          <p:cNvPr id="26" name="表 25">
            <a:extLst>
              <a:ext uri="{FF2B5EF4-FFF2-40B4-BE49-F238E27FC236}">
                <a16:creationId xmlns:a16="http://schemas.microsoft.com/office/drawing/2014/main" id="{D3CD521E-ABF2-4146-874D-3EC2A6B0F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620945"/>
              </p:ext>
            </p:extLst>
          </p:nvPr>
        </p:nvGraphicFramePr>
        <p:xfrm>
          <a:off x="6892555" y="3752257"/>
          <a:ext cx="4668350" cy="1676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34175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2334175">
                  <a:extLst>
                    <a:ext uri="{9D8B030D-6E8A-4147-A177-3AD203B41FA5}">
                      <a16:colId xmlns:a16="http://schemas.microsoft.com/office/drawing/2014/main" val="5431150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kumimoji="1" lang="zh-CN" altLang="en-US" sz="1600" dirty="0"/>
                        <a:t>印字</a:t>
                      </a:r>
                      <a:endParaRPr kumimoji="1" lang="en-US" altLang="zh-CN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引換券発行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/>
                        <a:t>レシート発行停止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領収書発行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レシート再印字</a:t>
                      </a:r>
                      <a:endParaRPr kumimoji="1" lang="en-US" altLang="ja-JP" sz="16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23093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サイズ交換券発行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 smtClean="0"/>
                        <a:t>電子ジャーナル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015742"/>
                  </a:ext>
                </a:extLst>
              </a:tr>
              <a:tr h="181140"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チケットリフト券発行</a:t>
                      </a:r>
                      <a:endParaRPr kumimoji="1" lang="ja-JP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 smtClean="0"/>
                        <a:t>レシート再発行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938853"/>
                  </a:ext>
                </a:extLst>
              </a:tr>
            </a:tbl>
          </a:graphicData>
        </a:graphic>
      </p:graphicFrame>
      <p:graphicFrame>
        <p:nvGraphicFramePr>
          <p:cNvPr id="27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50142"/>
              </p:ext>
            </p:extLst>
          </p:nvPr>
        </p:nvGraphicFramePr>
        <p:xfrm>
          <a:off x="3618011" y="4675443"/>
          <a:ext cx="3175943" cy="150642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75943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449774"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EGW</a:t>
                      </a:r>
                      <a:r>
                        <a:rPr kumimoji="1" lang="ja-JP" altLang="en-US" sz="1600" dirty="0" smtClean="0"/>
                        <a:t>接続場合</a:t>
                      </a:r>
                      <a:endParaRPr kumimoji="1" lang="ja-JP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クラウト復旧時精算回避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縮退時閉局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352218">
                <a:tc>
                  <a:txBody>
                    <a:bodyPr/>
                    <a:lstStyle/>
                    <a:p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縮退運用（</a:t>
                      </a:r>
                      <a:r>
                        <a:rPr kumimoji="1" lang="en-US" altLang="ja-JP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EGW</a:t>
                      </a:r>
                      <a:r>
                        <a:rPr kumimoji="1" lang="ja-JP" altLang="en-US" sz="1600" b="0" u="none" dirty="0" smtClean="0">
                          <a:solidFill>
                            <a:schemeClr val="tx1"/>
                          </a:solidFill>
                          <a:effectLst/>
                        </a:rPr>
                        <a:t>）接続切替</a:t>
                      </a:r>
                      <a:endParaRPr kumimoji="1" lang="ja-JP" altLang="en-US" sz="16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14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07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3230" y="118890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外接设备介绍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1319340" y="3179116"/>
            <a:ext cx="570154" cy="175349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設備</a:t>
            </a:r>
          </a:p>
        </p:txBody>
      </p:sp>
      <p:sp>
        <p:nvSpPr>
          <p:cNvPr id="6" name="角丸四角形 5"/>
          <p:cNvSpPr/>
          <p:nvPr/>
        </p:nvSpPr>
        <p:spPr>
          <a:xfrm>
            <a:off x="2366681" y="2141236"/>
            <a:ext cx="1570617" cy="7422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タブレット</a:t>
            </a:r>
            <a:endParaRPr kumimoji="1" lang="en-US" altLang="ja-JP" dirty="0"/>
          </a:p>
        </p:txBody>
      </p:sp>
      <p:sp>
        <p:nvSpPr>
          <p:cNvPr id="7" name="角丸四角形 6"/>
          <p:cNvSpPr/>
          <p:nvPr/>
        </p:nvSpPr>
        <p:spPr>
          <a:xfrm>
            <a:off x="2366682" y="5346550"/>
            <a:ext cx="1570616" cy="73024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スマホ</a:t>
            </a:r>
            <a:endParaRPr kumimoji="1" lang="en-US" altLang="ja-JP" dirty="0"/>
          </a:p>
        </p:txBody>
      </p:sp>
      <p:cxnSp>
        <p:nvCxnSpPr>
          <p:cNvPr id="9" name="直線矢印コネクタ 8"/>
          <p:cNvCxnSpPr>
            <a:stCxn id="4" idx="3"/>
            <a:endCxn id="6" idx="1"/>
          </p:cNvCxnSpPr>
          <p:nvPr/>
        </p:nvCxnSpPr>
        <p:spPr>
          <a:xfrm flipV="1">
            <a:off x="1889494" y="2512375"/>
            <a:ext cx="477187" cy="154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>
            <a:stCxn id="4" idx="3"/>
            <a:endCxn id="7" idx="1"/>
          </p:cNvCxnSpPr>
          <p:nvPr/>
        </p:nvCxnSpPr>
        <p:spPr>
          <a:xfrm>
            <a:off x="1889494" y="4055865"/>
            <a:ext cx="477188" cy="165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4522154" y="4707773"/>
            <a:ext cx="2320599" cy="5912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DBB</a:t>
            </a:r>
            <a:r>
              <a:rPr kumimoji="1" lang="ja-JP" altLang="en-US" dirty="0"/>
              <a:t>→</a:t>
            </a:r>
            <a:r>
              <a:rPr kumimoji="1" lang="en-US" altLang="ja-JP" dirty="0"/>
              <a:t>Bluetooth</a:t>
            </a:r>
          </a:p>
          <a:p>
            <a:pPr algn="ctr"/>
            <a:r>
              <a:rPr kumimoji="1" lang="en-US" altLang="ja-JP" dirty="0"/>
              <a:t>(</a:t>
            </a:r>
            <a:r>
              <a:rPr kumimoji="1" lang="en-US" altLang="ja-JP" dirty="0" err="1"/>
              <a:t>DeviceBrokerBridge</a:t>
            </a:r>
            <a:r>
              <a:rPr kumimoji="1" lang="en-US" altLang="ja-JP" dirty="0"/>
              <a:t>)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4522156" y="1550221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→</a:t>
            </a:r>
            <a:r>
              <a:rPr kumimoji="1" lang="en-US" altLang="ja-JP" dirty="0"/>
              <a:t>IOBOX</a:t>
            </a:r>
          </a:p>
          <a:p>
            <a:pPr algn="ctr"/>
            <a:r>
              <a:rPr kumimoji="1" lang="ja-JP" altLang="en-US" dirty="0"/>
              <a:t>（</a:t>
            </a:r>
            <a:r>
              <a:rPr kumimoji="1" lang="en-US" altLang="ja-JP" dirty="0" err="1"/>
              <a:t>DeviceBroker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  <p:cxnSp>
        <p:nvCxnSpPr>
          <p:cNvPr id="20" name="直線矢印コネクタ 19"/>
          <p:cNvCxnSpPr>
            <a:stCxn id="6" idx="3"/>
            <a:endCxn id="16" idx="1"/>
          </p:cNvCxnSpPr>
          <p:nvPr/>
        </p:nvCxnSpPr>
        <p:spPr>
          <a:xfrm flipV="1">
            <a:off x="3937298" y="1850451"/>
            <a:ext cx="584858" cy="661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>
            <a:stCxn id="6" idx="3"/>
            <a:endCxn id="15" idx="1"/>
          </p:cNvCxnSpPr>
          <p:nvPr/>
        </p:nvCxnSpPr>
        <p:spPr>
          <a:xfrm>
            <a:off x="3937298" y="2512375"/>
            <a:ext cx="584856" cy="249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/>
          <p:cNvCxnSpPr>
            <a:stCxn id="7" idx="3"/>
            <a:endCxn id="15" idx="1"/>
          </p:cNvCxnSpPr>
          <p:nvPr/>
        </p:nvCxnSpPr>
        <p:spPr>
          <a:xfrm flipV="1">
            <a:off x="3937298" y="5003377"/>
            <a:ext cx="584856" cy="70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角丸四角形 38"/>
          <p:cNvSpPr/>
          <p:nvPr/>
        </p:nvSpPr>
        <p:spPr>
          <a:xfrm>
            <a:off x="7427618" y="1043134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有線スキャンナー</a:t>
            </a:r>
            <a:endParaRPr kumimoji="1" lang="en-US" altLang="ja-JP" dirty="0"/>
          </a:p>
        </p:txBody>
      </p:sp>
      <p:sp>
        <p:nvSpPr>
          <p:cNvPr id="41" name="角丸四角形 40"/>
          <p:cNvSpPr/>
          <p:nvPr/>
        </p:nvSpPr>
        <p:spPr>
          <a:xfrm>
            <a:off x="7447337" y="3104718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プリンタ（</a:t>
            </a:r>
            <a:r>
              <a:rPr kumimoji="1" lang="en-US" altLang="ja-JP" dirty="0"/>
              <a:t>CITIZEN</a:t>
            </a:r>
            <a:r>
              <a:rPr kumimoji="1" lang="ja-JP" altLang="en-US" dirty="0" smtClean="0"/>
              <a:t>）</a:t>
            </a:r>
            <a:endParaRPr kumimoji="1" lang="en-US" altLang="ja-JP" dirty="0"/>
          </a:p>
        </p:txBody>
      </p:sp>
      <p:sp>
        <p:nvSpPr>
          <p:cNvPr id="42" name="角丸四角形 41"/>
          <p:cNvSpPr/>
          <p:nvPr/>
        </p:nvSpPr>
        <p:spPr>
          <a:xfrm>
            <a:off x="7427609" y="1736531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釣銭機</a:t>
            </a:r>
            <a:endParaRPr kumimoji="1" lang="en-US" altLang="ja-JP" dirty="0"/>
          </a:p>
        </p:txBody>
      </p:sp>
      <p:sp>
        <p:nvSpPr>
          <p:cNvPr id="43" name="角丸四角形 42"/>
          <p:cNvSpPr/>
          <p:nvPr/>
        </p:nvSpPr>
        <p:spPr>
          <a:xfrm>
            <a:off x="7427608" y="2438351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VEGA3000</a:t>
            </a:r>
            <a:r>
              <a:rPr kumimoji="1" lang="ja-JP" altLang="en-US" dirty="0"/>
              <a:t>（有線）</a:t>
            </a:r>
            <a:endParaRPr kumimoji="1" lang="en-US" altLang="ja-JP" dirty="0"/>
          </a:p>
        </p:txBody>
      </p:sp>
      <p:sp>
        <p:nvSpPr>
          <p:cNvPr id="44" name="角丸四角形 43"/>
          <p:cNvSpPr/>
          <p:nvPr/>
        </p:nvSpPr>
        <p:spPr>
          <a:xfrm>
            <a:off x="7447337" y="3768348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ドロワー</a:t>
            </a:r>
            <a:endParaRPr kumimoji="1" lang="en-US" altLang="ja-JP" dirty="0"/>
          </a:p>
        </p:txBody>
      </p:sp>
      <p:sp>
        <p:nvSpPr>
          <p:cNvPr id="47" name="角丸四角形 46"/>
          <p:cNvSpPr/>
          <p:nvPr/>
        </p:nvSpPr>
        <p:spPr>
          <a:xfrm>
            <a:off x="7427610" y="4441362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無線スキャンナー</a:t>
            </a:r>
            <a:endParaRPr kumimoji="1" lang="en-US" altLang="ja-JP" dirty="0"/>
          </a:p>
        </p:txBody>
      </p:sp>
      <p:sp>
        <p:nvSpPr>
          <p:cNvPr id="48" name="角丸四角形 47"/>
          <p:cNvSpPr/>
          <p:nvPr/>
        </p:nvSpPr>
        <p:spPr>
          <a:xfrm>
            <a:off x="7427609" y="5124133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プリンタ（</a:t>
            </a:r>
            <a:r>
              <a:rPr kumimoji="1" lang="en-US" altLang="ja-JP" dirty="0"/>
              <a:t>Tec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  <p:sp>
        <p:nvSpPr>
          <p:cNvPr id="49" name="角丸四角形 48"/>
          <p:cNvSpPr/>
          <p:nvPr/>
        </p:nvSpPr>
        <p:spPr>
          <a:xfrm>
            <a:off x="7447337" y="5817530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VEGA3000</a:t>
            </a:r>
            <a:r>
              <a:rPr kumimoji="1" lang="ja-JP" altLang="en-US" dirty="0"/>
              <a:t>（無線）</a:t>
            </a:r>
            <a:endParaRPr kumimoji="1" lang="en-US" altLang="ja-JP" dirty="0"/>
          </a:p>
        </p:txBody>
      </p:sp>
      <p:cxnSp>
        <p:nvCxnSpPr>
          <p:cNvPr id="58" name="直線矢印コネクタ 57"/>
          <p:cNvCxnSpPr>
            <a:stCxn id="16" idx="3"/>
          </p:cNvCxnSpPr>
          <p:nvPr/>
        </p:nvCxnSpPr>
        <p:spPr>
          <a:xfrm flipV="1">
            <a:off x="6842755" y="1356505"/>
            <a:ext cx="584854" cy="493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>
            <a:stCxn id="16" idx="3"/>
            <a:endCxn id="42" idx="1"/>
          </p:cNvCxnSpPr>
          <p:nvPr/>
        </p:nvCxnSpPr>
        <p:spPr>
          <a:xfrm>
            <a:off x="6842755" y="1850451"/>
            <a:ext cx="584854" cy="1863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矢印コネクタ 66"/>
          <p:cNvCxnSpPr>
            <a:stCxn id="16" idx="3"/>
            <a:endCxn id="43" idx="1"/>
          </p:cNvCxnSpPr>
          <p:nvPr/>
        </p:nvCxnSpPr>
        <p:spPr>
          <a:xfrm>
            <a:off x="6842755" y="1850451"/>
            <a:ext cx="584853" cy="8881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>
            <a:stCxn id="16" idx="3"/>
            <a:endCxn id="41" idx="1"/>
          </p:cNvCxnSpPr>
          <p:nvPr/>
        </p:nvCxnSpPr>
        <p:spPr>
          <a:xfrm>
            <a:off x="6842755" y="1850451"/>
            <a:ext cx="604582" cy="15544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>
            <a:stCxn id="15" idx="3"/>
          </p:cNvCxnSpPr>
          <p:nvPr/>
        </p:nvCxnSpPr>
        <p:spPr>
          <a:xfrm flipV="1">
            <a:off x="6842753" y="3554569"/>
            <a:ext cx="604584" cy="144880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矢印コネクタ 84"/>
          <p:cNvCxnSpPr>
            <a:stCxn id="15" idx="3"/>
            <a:endCxn id="47" idx="1"/>
          </p:cNvCxnSpPr>
          <p:nvPr/>
        </p:nvCxnSpPr>
        <p:spPr>
          <a:xfrm flipV="1">
            <a:off x="6842753" y="4741592"/>
            <a:ext cx="584857" cy="261785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矢印コネクタ 87"/>
          <p:cNvCxnSpPr>
            <a:stCxn id="15" idx="3"/>
            <a:endCxn id="48" idx="1"/>
          </p:cNvCxnSpPr>
          <p:nvPr/>
        </p:nvCxnSpPr>
        <p:spPr>
          <a:xfrm>
            <a:off x="6842753" y="5003377"/>
            <a:ext cx="584856" cy="42098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矢印コネクタ 90"/>
          <p:cNvCxnSpPr>
            <a:stCxn id="15" idx="3"/>
            <a:endCxn id="49" idx="1"/>
          </p:cNvCxnSpPr>
          <p:nvPr/>
        </p:nvCxnSpPr>
        <p:spPr>
          <a:xfrm>
            <a:off x="6842753" y="5003377"/>
            <a:ext cx="604584" cy="1114383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右カーブ矢印 93"/>
          <p:cNvSpPr/>
          <p:nvPr/>
        </p:nvSpPr>
        <p:spPr>
          <a:xfrm rot="174483" flipH="1">
            <a:off x="9931196" y="3295323"/>
            <a:ext cx="460949" cy="762054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雲形吹き出し 17"/>
          <p:cNvSpPr/>
          <p:nvPr/>
        </p:nvSpPr>
        <p:spPr>
          <a:xfrm>
            <a:off x="9654974" y="1698053"/>
            <a:ext cx="2537026" cy="1359140"/>
          </a:xfrm>
          <a:prstGeom prst="cloudCallou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ドロワー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是插在プリンタ上进行使用的</a:t>
            </a:r>
          </a:p>
        </p:txBody>
      </p:sp>
    </p:spTree>
    <p:extLst>
      <p:ext uri="{BB962C8B-B14F-4D97-AF65-F5344CB8AC3E}">
        <p14:creationId xmlns:p14="http://schemas.microsoft.com/office/powerpoint/2010/main" val="189671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34522" y="98874"/>
            <a:ext cx="4301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全景图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051" y="1081551"/>
            <a:ext cx="1773097" cy="1393669"/>
          </a:xfrm>
          <a:prstGeom prst="rect">
            <a:avLst/>
          </a:prstGeom>
        </p:spPr>
      </p:pic>
      <p:sp>
        <p:nvSpPr>
          <p:cNvPr id="14" name="角丸四角形 13"/>
          <p:cNvSpPr/>
          <p:nvPr/>
        </p:nvSpPr>
        <p:spPr>
          <a:xfrm>
            <a:off x="2578034" y="3433230"/>
            <a:ext cx="4126830" cy="26986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角丸四角形 30"/>
          <p:cNvSpPr/>
          <p:nvPr/>
        </p:nvSpPr>
        <p:spPr>
          <a:xfrm>
            <a:off x="272979" y="5009500"/>
            <a:ext cx="1297601" cy="6448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BO</a:t>
            </a:r>
            <a:endParaRPr kumimoji="1" lang="ja-JP" altLang="en-US" dirty="0"/>
          </a:p>
        </p:txBody>
      </p:sp>
      <p:sp>
        <p:nvSpPr>
          <p:cNvPr id="38" name="角丸四角形 37"/>
          <p:cNvSpPr/>
          <p:nvPr/>
        </p:nvSpPr>
        <p:spPr>
          <a:xfrm>
            <a:off x="8099711" y="1367713"/>
            <a:ext cx="3636980" cy="174916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2" name="直線矢印コネクタ 41"/>
          <p:cNvCxnSpPr/>
          <p:nvPr/>
        </p:nvCxnSpPr>
        <p:spPr>
          <a:xfrm flipV="1">
            <a:off x="6704864" y="3185791"/>
            <a:ext cx="3538880" cy="994606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図 44" descr="超过 30 张关于“服务器云图标”和“服务器”的免费图片 - Pixab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656" y="1305220"/>
            <a:ext cx="1298538" cy="112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5"/>
          <a:srcRect l="10201" t="18824" r="5831" b="16877"/>
          <a:stretch/>
        </p:blipFill>
        <p:spPr>
          <a:xfrm>
            <a:off x="4004207" y="3597374"/>
            <a:ext cx="1194099" cy="914401"/>
          </a:xfrm>
          <a:prstGeom prst="rect">
            <a:avLst/>
          </a:prstGeom>
        </p:spPr>
      </p:pic>
      <p:sp>
        <p:nvSpPr>
          <p:cNvPr id="98" name="テキスト ボックス 97"/>
          <p:cNvSpPr txBox="1"/>
          <p:nvPr/>
        </p:nvSpPr>
        <p:spPr>
          <a:xfrm>
            <a:off x="5422776" y="3749502"/>
            <a:ext cx="2118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Cloud</a:t>
            </a:r>
            <a:endParaRPr kumimoji="1" lang="ja-JP" altLang="en-US" sz="2800" dirty="0"/>
          </a:p>
        </p:txBody>
      </p:sp>
      <p:sp>
        <p:nvSpPr>
          <p:cNvPr id="99" name="テキスト ボックス 98"/>
          <p:cNvSpPr txBox="1"/>
          <p:nvPr/>
        </p:nvSpPr>
        <p:spPr>
          <a:xfrm>
            <a:off x="10677428" y="1517336"/>
            <a:ext cx="211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EGW</a:t>
            </a:r>
            <a:endParaRPr kumimoji="1" lang="ja-JP" altLang="en-US" sz="2400" dirty="0"/>
          </a:p>
        </p:txBody>
      </p:sp>
      <p:cxnSp>
        <p:nvCxnSpPr>
          <p:cNvPr id="118" name="直線矢印コネクタ 117"/>
          <p:cNvCxnSpPr/>
          <p:nvPr/>
        </p:nvCxnSpPr>
        <p:spPr>
          <a:xfrm flipV="1">
            <a:off x="1570580" y="5265412"/>
            <a:ext cx="1334081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矢印コネクタ 180"/>
          <p:cNvCxnSpPr/>
          <p:nvPr/>
        </p:nvCxnSpPr>
        <p:spPr>
          <a:xfrm>
            <a:off x="4254578" y="5252054"/>
            <a:ext cx="1017626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4" name="直線矢印コネクタ 183"/>
          <p:cNvCxnSpPr/>
          <p:nvPr/>
        </p:nvCxnSpPr>
        <p:spPr>
          <a:xfrm flipH="1" flipV="1">
            <a:off x="4250963" y="5449363"/>
            <a:ext cx="977952" cy="0"/>
          </a:xfrm>
          <a:prstGeom prst="straightConnector1">
            <a:avLst/>
          </a:prstGeom>
          <a:ln w="381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8" name="直線矢印コネクタ 187"/>
          <p:cNvCxnSpPr/>
          <p:nvPr/>
        </p:nvCxnSpPr>
        <p:spPr>
          <a:xfrm>
            <a:off x="9529579" y="2727738"/>
            <a:ext cx="1017626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9" name="直線矢印コネクタ 188"/>
          <p:cNvCxnSpPr/>
          <p:nvPr/>
        </p:nvCxnSpPr>
        <p:spPr>
          <a:xfrm flipH="1" flipV="1">
            <a:off x="9529579" y="2551064"/>
            <a:ext cx="977952" cy="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3" name="直線矢印コネクタ 282"/>
          <p:cNvCxnSpPr/>
          <p:nvPr/>
        </p:nvCxnSpPr>
        <p:spPr>
          <a:xfrm flipH="1">
            <a:off x="3691749" y="2475220"/>
            <a:ext cx="0" cy="251197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5" name="直線矢印コネクタ 284"/>
          <p:cNvCxnSpPr/>
          <p:nvPr/>
        </p:nvCxnSpPr>
        <p:spPr>
          <a:xfrm flipV="1">
            <a:off x="3514262" y="2454498"/>
            <a:ext cx="0" cy="2511970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7" name="ひし形 286"/>
          <p:cNvSpPr/>
          <p:nvPr/>
        </p:nvSpPr>
        <p:spPr>
          <a:xfrm>
            <a:off x="9529232" y="3627912"/>
            <a:ext cx="2207458" cy="1037092"/>
          </a:xfrm>
          <a:prstGeom prst="diamon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Cloud</a:t>
            </a:r>
            <a:endParaRPr kumimoji="1" lang="ja-JP" altLang="en-US" dirty="0"/>
          </a:p>
          <a:p>
            <a:pPr algn="ctr"/>
            <a:r>
              <a:rPr kumimoji="1" lang="zh-CN" altLang="en-US" dirty="0" smtClean="0"/>
              <a:t>通信正常</a:t>
            </a:r>
            <a:endParaRPr kumimoji="1" lang="ja-JP" altLang="en-US" dirty="0"/>
          </a:p>
        </p:txBody>
      </p:sp>
      <p:cxnSp>
        <p:nvCxnSpPr>
          <p:cNvPr id="293" name="直線矢印コネクタ 292"/>
          <p:cNvCxnSpPr/>
          <p:nvPr/>
        </p:nvCxnSpPr>
        <p:spPr>
          <a:xfrm flipH="1">
            <a:off x="11003733" y="3135583"/>
            <a:ext cx="308898" cy="6944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8" name="直線矢印コネクタ 297"/>
          <p:cNvCxnSpPr/>
          <p:nvPr/>
        </p:nvCxnSpPr>
        <p:spPr>
          <a:xfrm flipH="1">
            <a:off x="6259123" y="4293135"/>
            <a:ext cx="3573366" cy="99147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6" name="テキスト ボックス 305"/>
          <p:cNvSpPr txBox="1"/>
          <p:nvPr/>
        </p:nvSpPr>
        <p:spPr>
          <a:xfrm>
            <a:off x="2470124" y="1117203"/>
            <a:ext cx="2118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/>
              <a:t>店铺</a:t>
            </a:r>
            <a:r>
              <a:rPr kumimoji="1" lang="en-US" altLang="zh-CN" sz="2000" b="1" dirty="0"/>
              <a:t>POS</a:t>
            </a:r>
            <a:endParaRPr kumimoji="1" lang="ja-JP" altLang="en-US" sz="2000" b="1" dirty="0"/>
          </a:p>
        </p:txBody>
      </p:sp>
      <p:sp>
        <p:nvSpPr>
          <p:cNvPr id="309" name="正方形/長方形 308"/>
          <p:cNvSpPr/>
          <p:nvPr/>
        </p:nvSpPr>
        <p:spPr>
          <a:xfrm>
            <a:off x="149070" y="1081551"/>
            <a:ext cx="6677719" cy="5297734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13" name="直線矢印コネクタ 312"/>
          <p:cNvCxnSpPr/>
          <p:nvPr/>
        </p:nvCxnSpPr>
        <p:spPr>
          <a:xfrm flipV="1">
            <a:off x="3787844" y="2794366"/>
            <a:ext cx="4657986" cy="12882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テキスト ボックス 313"/>
          <p:cNvSpPr txBox="1"/>
          <p:nvPr/>
        </p:nvSpPr>
        <p:spPr>
          <a:xfrm>
            <a:off x="1293432" y="2525774"/>
            <a:ext cx="2118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通信障害发生，切换至</a:t>
            </a:r>
            <a:r>
              <a:rPr kumimoji="1" lang="en-US" altLang="zh-CN" b="1" dirty="0" smtClean="0">
                <a:solidFill>
                  <a:srgbClr val="FF0000"/>
                </a:solidFill>
              </a:rPr>
              <a:t>EGW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服务器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cxnSp>
        <p:nvCxnSpPr>
          <p:cNvPr id="323" name="直線矢印コネクタ 322"/>
          <p:cNvCxnSpPr/>
          <p:nvPr/>
        </p:nvCxnSpPr>
        <p:spPr>
          <a:xfrm flipH="1" flipV="1">
            <a:off x="4703208" y="2399043"/>
            <a:ext cx="3742623" cy="16545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7" name="直線矢印コネクタ 346"/>
          <p:cNvCxnSpPr/>
          <p:nvPr/>
        </p:nvCxnSpPr>
        <p:spPr>
          <a:xfrm flipV="1">
            <a:off x="9612297" y="5455709"/>
            <a:ext cx="759157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テキスト ボックス 348"/>
          <p:cNvSpPr txBox="1"/>
          <p:nvPr/>
        </p:nvSpPr>
        <p:spPr>
          <a:xfrm>
            <a:off x="10371454" y="5295694"/>
            <a:ext cx="2118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传输设定数据</a:t>
            </a:r>
            <a:endParaRPr kumimoji="1" lang="ja-JP" altLang="en-US" sz="1200" dirty="0"/>
          </a:p>
        </p:txBody>
      </p:sp>
      <p:cxnSp>
        <p:nvCxnSpPr>
          <p:cNvPr id="350" name="直線矢印コネクタ 349"/>
          <p:cNvCxnSpPr/>
          <p:nvPr/>
        </p:nvCxnSpPr>
        <p:spPr>
          <a:xfrm>
            <a:off x="9638861" y="5830637"/>
            <a:ext cx="743351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3" name="テキスト ボックス 352"/>
          <p:cNvSpPr txBox="1"/>
          <p:nvPr/>
        </p:nvSpPr>
        <p:spPr>
          <a:xfrm>
            <a:off x="10382212" y="5689292"/>
            <a:ext cx="2118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传输</a:t>
            </a:r>
            <a:r>
              <a:rPr kumimoji="1" lang="en-US" altLang="zh-CN" sz="1200" dirty="0" smtClean="0"/>
              <a:t>/</a:t>
            </a:r>
            <a:r>
              <a:rPr kumimoji="1" lang="zh-CN" altLang="en-US" sz="1200" dirty="0" smtClean="0"/>
              <a:t>更新数据（</a:t>
            </a:r>
            <a:r>
              <a:rPr kumimoji="1" lang="en-US" altLang="zh-CN" sz="1200" dirty="0" smtClean="0"/>
              <a:t>ELERA</a:t>
            </a:r>
            <a:r>
              <a:rPr kumimoji="1" lang="zh-CN" altLang="en-US" sz="1200" dirty="0" smtClean="0"/>
              <a:t>）</a:t>
            </a:r>
            <a:endParaRPr kumimoji="1" lang="ja-JP" altLang="en-US" sz="1200" dirty="0"/>
          </a:p>
        </p:txBody>
      </p:sp>
      <p:cxnSp>
        <p:nvCxnSpPr>
          <p:cNvPr id="355" name="直線矢印コネクタ 354"/>
          <p:cNvCxnSpPr/>
          <p:nvPr/>
        </p:nvCxnSpPr>
        <p:spPr>
          <a:xfrm flipV="1">
            <a:off x="9644571" y="6228675"/>
            <a:ext cx="748399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7" name="テキスト ボックス 356"/>
          <p:cNvSpPr txBox="1"/>
          <p:nvPr/>
        </p:nvSpPr>
        <p:spPr>
          <a:xfrm>
            <a:off x="10382212" y="6068659"/>
            <a:ext cx="2118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传输</a:t>
            </a:r>
            <a:r>
              <a:rPr kumimoji="1" lang="en-US" altLang="zh-CN" sz="1200" dirty="0" smtClean="0"/>
              <a:t>/</a:t>
            </a:r>
            <a:r>
              <a:rPr kumimoji="1" lang="zh-CN" altLang="en-US" sz="1200" dirty="0" smtClean="0"/>
              <a:t>更新数据</a:t>
            </a:r>
            <a:endParaRPr kumimoji="1" lang="ja-JP" altLang="en-US" sz="1200" dirty="0"/>
          </a:p>
        </p:txBody>
      </p:sp>
      <p:sp>
        <p:nvSpPr>
          <p:cNvPr id="358" name="テキスト ボックス 357"/>
          <p:cNvSpPr txBox="1"/>
          <p:nvPr/>
        </p:nvSpPr>
        <p:spPr>
          <a:xfrm>
            <a:off x="214165" y="1192345"/>
            <a:ext cx="3235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BO</a:t>
            </a:r>
            <a:r>
              <a:rPr kumimoji="1" lang="ja-JP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1" lang="en-US" altLang="ja-JP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BackOffice</a:t>
            </a:r>
          </a:p>
          <a:p>
            <a:r>
              <a:rPr kumimoji="1" lang="en-US" altLang="ja-JP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MS</a:t>
            </a:r>
            <a:r>
              <a:rPr kumimoji="1" lang="ja-JP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1" lang="en-US" altLang="ja-JP" sz="1400" b="1" dirty="0" err="1" smtClean="0">
                <a:latin typeface="SimSun" panose="02010600030101010101" pitchFamily="2" charset="-122"/>
                <a:ea typeface="SimSun" panose="02010600030101010101" pitchFamily="2" charset="-122"/>
              </a:rPr>
              <a:t>MicroService</a:t>
            </a:r>
            <a:endParaRPr kumimoji="1" lang="en-US" altLang="ja-JP" sz="1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kumimoji="1" lang="en-US" altLang="ja-JP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DB</a:t>
            </a:r>
            <a:r>
              <a:rPr kumimoji="1" lang="ja-JP" altLang="en-US" sz="1400" b="1" dirty="0" smtClean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r>
              <a:rPr kumimoji="1" lang="en-US" altLang="ja-JP" sz="1400" b="1" dirty="0" err="1" smtClean="0">
                <a:latin typeface="SimSun" panose="02010600030101010101" pitchFamily="2" charset="-122"/>
                <a:ea typeface="SimSun" panose="02010600030101010101" pitchFamily="2" charset="-122"/>
              </a:rPr>
              <a:t>DataBase</a:t>
            </a:r>
            <a:r>
              <a:rPr kumimoji="1" lang="ja-JP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kumimoji="1" lang="en-US" altLang="ja-JP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MongoDB</a:t>
            </a:r>
            <a:r>
              <a:rPr kumimoji="1" lang="ja-JP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</a:p>
        </p:txBody>
      </p:sp>
      <p:cxnSp>
        <p:nvCxnSpPr>
          <p:cNvPr id="359" name="直線矢印コネクタ 358"/>
          <p:cNvCxnSpPr/>
          <p:nvPr/>
        </p:nvCxnSpPr>
        <p:spPr>
          <a:xfrm>
            <a:off x="9633813" y="6567789"/>
            <a:ext cx="759157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テキスト ボックス 361"/>
          <p:cNvSpPr txBox="1"/>
          <p:nvPr/>
        </p:nvSpPr>
        <p:spPr>
          <a:xfrm>
            <a:off x="10382203" y="6434293"/>
            <a:ext cx="211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传输</a:t>
            </a:r>
            <a:r>
              <a:rPr kumimoji="1" lang="en-US" altLang="zh-CN" sz="1200" dirty="0" smtClean="0"/>
              <a:t>/</a:t>
            </a:r>
            <a:r>
              <a:rPr kumimoji="1" lang="zh-CN" altLang="en-US" sz="1200" dirty="0" smtClean="0"/>
              <a:t>更新数据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（</a:t>
            </a:r>
            <a:r>
              <a:rPr kumimoji="1" lang="en-US" altLang="zh-CN" sz="1200" dirty="0" smtClean="0"/>
              <a:t>EGW</a:t>
            </a:r>
            <a:r>
              <a:rPr kumimoji="1" lang="ja-JP" altLang="en-US" sz="1200" dirty="0" smtClean="0"/>
              <a:t>→</a:t>
            </a:r>
            <a:r>
              <a:rPr kumimoji="1" lang="en-US" altLang="zh-CN" sz="1200" dirty="0" smtClean="0"/>
              <a:t> </a:t>
            </a:r>
            <a:r>
              <a:rPr kumimoji="1" lang="en-US" altLang="zh-CN" sz="1200" dirty="0"/>
              <a:t>ELERA </a:t>
            </a:r>
            <a:r>
              <a:rPr kumimoji="1" lang="zh-CN" altLang="en-US" sz="1200" dirty="0" smtClean="0"/>
              <a:t>）</a:t>
            </a:r>
            <a:endParaRPr kumimoji="1" lang="ja-JP" altLang="en-US" sz="1200" dirty="0"/>
          </a:p>
        </p:txBody>
      </p:sp>
      <p:sp>
        <p:nvSpPr>
          <p:cNvPr id="363" name="乗算 362"/>
          <p:cNvSpPr/>
          <p:nvPr/>
        </p:nvSpPr>
        <p:spPr>
          <a:xfrm>
            <a:off x="3278852" y="2519584"/>
            <a:ext cx="656728" cy="616787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64" name="直線矢印コネクタ 363"/>
          <p:cNvCxnSpPr/>
          <p:nvPr/>
        </p:nvCxnSpPr>
        <p:spPr>
          <a:xfrm flipH="1">
            <a:off x="1600082" y="5448044"/>
            <a:ext cx="1291932" cy="0"/>
          </a:xfrm>
          <a:prstGeom prst="straightConnector1">
            <a:avLst/>
          </a:prstGeom>
          <a:ln w="38100">
            <a:solidFill>
              <a:srgbClr val="BFBFBF"/>
            </a:solidFill>
            <a:prstDash val="sys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0" name="直線矢印コネクタ 369"/>
          <p:cNvCxnSpPr/>
          <p:nvPr/>
        </p:nvCxnSpPr>
        <p:spPr>
          <a:xfrm>
            <a:off x="9634886" y="5663249"/>
            <a:ext cx="736568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テキスト ボックス 370"/>
          <p:cNvSpPr txBox="1"/>
          <p:nvPr/>
        </p:nvSpPr>
        <p:spPr>
          <a:xfrm>
            <a:off x="10392970" y="5490230"/>
            <a:ext cx="2118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返回结果</a:t>
            </a:r>
            <a:endParaRPr kumimoji="1" lang="ja-JP" altLang="en-US" sz="1200" dirty="0"/>
          </a:p>
        </p:txBody>
      </p:sp>
      <p:cxnSp>
        <p:nvCxnSpPr>
          <p:cNvPr id="372" name="直線矢印コネクタ 371"/>
          <p:cNvCxnSpPr/>
          <p:nvPr/>
        </p:nvCxnSpPr>
        <p:spPr>
          <a:xfrm>
            <a:off x="9645460" y="6021272"/>
            <a:ext cx="743351" cy="0"/>
          </a:xfrm>
          <a:prstGeom prst="straightConnector1">
            <a:avLst/>
          </a:prstGeom>
          <a:ln w="3810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3" name="テキスト ボックス 372"/>
          <p:cNvSpPr txBox="1"/>
          <p:nvPr/>
        </p:nvSpPr>
        <p:spPr>
          <a:xfrm>
            <a:off x="10392969" y="5878922"/>
            <a:ext cx="2118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返回结果</a:t>
            </a:r>
            <a:endParaRPr kumimoji="1" lang="ja-JP" altLang="en-US" sz="1200" dirty="0"/>
          </a:p>
        </p:txBody>
      </p:sp>
      <p:cxnSp>
        <p:nvCxnSpPr>
          <p:cNvPr id="375" name="直線矢印コネクタ 374"/>
          <p:cNvCxnSpPr/>
          <p:nvPr/>
        </p:nvCxnSpPr>
        <p:spPr>
          <a:xfrm flipV="1">
            <a:off x="9645644" y="6385337"/>
            <a:ext cx="748399" cy="0"/>
          </a:xfrm>
          <a:prstGeom prst="straightConnector1">
            <a:avLst/>
          </a:prstGeom>
          <a:ln w="38100"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6" name="テキスト ボックス 375"/>
          <p:cNvSpPr txBox="1"/>
          <p:nvPr/>
        </p:nvSpPr>
        <p:spPr>
          <a:xfrm>
            <a:off x="10382212" y="6256856"/>
            <a:ext cx="2118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返回结果</a:t>
            </a:r>
            <a:endParaRPr kumimoji="1" lang="ja-JP" altLang="en-US" sz="1200" dirty="0"/>
          </a:p>
        </p:txBody>
      </p:sp>
      <p:sp>
        <p:nvSpPr>
          <p:cNvPr id="48" name="テキスト ボックス 47"/>
          <p:cNvSpPr txBox="1"/>
          <p:nvPr/>
        </p:nvSpPr>
        <p:spPr>
          <a:xfrm rot="20770469">
            <a:off x="7518038" y="4678584"/>
            <a:ext cx="2118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切回云服务器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4" name="円柱 3"/>
          <p:cNvSpPr/>
          <p:nvPr/>
        </p:nvSpPr>
        <p:spPr>
          <a:xfrm>
            <a:off x="5245658" y="5012503"/>
            <a:ext cx="1044074" cy="641892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DB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52" name="円柱 51"/>
          <p:cNvSpPr/>
          <p:nvPr/>
        </p:nvSpPr>
        <p:spPr>
          <a:xfrm>
            <a:off x="10627183" y="2337774"/>
            <a:ext cx="964726" cy="531564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DB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6" name="フローチャート: 磁気ディスク 5"/>
          <p:cNvSpPr/>
          <p:nvPr/>
        </p:nvSpPr>
        <p:spPr>
          <a:xfrm>
            <a:off x="2941861" y="5037744"/>
            <a:ext cx="1272131" cy="679792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MS</a:t>
            </a:r>
            <a:endParaRPr kumimoji="1" lang="ja-JP" altLang="en-US" dirty="0"/>
          </a:p>
        </p:txBody>
      </p:sp>
      <p:sp>
        <p:nvSpPr>
          <p:cNvPr id="54" name="フローチャート: 磁気ディスク 53"/>
          <p:cNvSpPr/>
          <p:nvPr/>
        </p:nvSpPr>
        <p:spPr>
          <a:xfrm>
            <a:off x="8507906" y="2335804"/>
            <a:ext cx="981684" cy="531564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MS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59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3230" y="118890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外接设备介绍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334410" y="3369819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DB</a:t>
            </a:r>
            <a:r>
              <a:rPr kumimoji="1" lang="ja-JP" altLang="en-US" dirty="0"/>
              <a:t>（</a:t>
            </a:r>
            <a:r>
              <a:rPr kumimoji="1" lang="en-US" altLang="ja-JP" dirty="0"/>
              <a:t>IOBOX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（</a:t>
            </a:r>
            <a:r>
              <a:rPr kumimoji="1" lang="en-US" altLang="ja-JP" dirty="0" err="1"/>
              <a:t>DeviceBroker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  <p:sp>
        <p:nvSpPr>
          <p:cNvPr id="18" name="角丸四角形 17"/>
          <p:cNvSpPr/>
          <p:nvPr/>
        </p:nvSpPr>
        <p:spPr>
          <a:xfrm>
            <a:off x="3296676" y="1520776"/>
            <a:ext cx="230086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有線スキャンナー</a:t>
            </a:r>
            <a:endParaRPr kumimoji="1" lang="en-US" altLang="ja-JP" dirty="0"/>
          </a:p>
        </p:txBody>
      </p:sp>
      <p:sp>
        <p:nvSpPr>
          <p:cNvPr id="19" name="角丸四角形 18"/>
          <p:cNvSpPr/>
          <p:nvPr/>
        </p:nvSpPr>
        <p:spPr>
          <a:xfrm>
            <a:off x="3306541" y="4002861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ドロワ</a:t>
            </a:r>
            <a:endParaRPr kumimoji="1" lang="en-US" altLang="ja-JP" dirty="0"/>
          </a:p>
        </p:txBody>
      </p:sp>
      <p:sp>
        <p:nvSpPr>
          <p:cNvPr id="20" name="角丸四角形 19"/>
          <p:cNvSpPr/>
          <p:nvPr/>
        </p:nvSpPr>
        <p:spPr>
          <a:xfrm>
            <a:off x="3296675" y="2375021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釣銭機</a:t>
            </a:r>
            <a:endParaRPr kumimoji="1" lang="en-US" altLang="ja-JP" dirty="0"/>
          </a:p>
        </p:txBody>
      </p:sp>
      <p:sp>
        <p:nvSpPr>
          <p:cNvPr id="21" name="角丸四角形 20"/>
          <p:cNvSpPr/>
          <p:nvPr/>
        </p:nvSpPr>
        <p:spPr>
          <a:xfrm>
            <a:off x="3296675" y="3196993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VEGA3000</a:t>
            </a:r>
            <a:r>
              <a:rPr kumimoji="1" lang="ja-JP" altLang="en-US" dirty="0"/>
              <a:t>（有線）</a:t>
            </a:r>
            <a:endParaRPr kumimoji="1" lang="en-US" altLang="ja-JP" dirty="0"/>
          </a:p>
        </p:txBody>
      </p:sp>
      <p:sp>
        <p:nvSpPr>
          <p:cNvPr id="22" name="角丸四角形 21"/>
          <p:cNvSpPr/>
          <p:nvPr/>
        </p:nvSpPr>
        <p:spPr>
          <a:xfrm>
            <a:off x="3306541" y="4776455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プリンタ（</a:t>
            </a:r>
            <a:r>
              <a:rPr kumimoji="1" lang="en-US" altLang="ja-JP" dirty="0"/>
              <a:t>CITIZEN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  <p:cxnSp>
        <p:nvCxnSpPr>
          <p:cNvPr id="23" name="直線矢印コネクタ 22"/>
          <p:cNvCxnSpPr>
            <a:stCxn id="17" idx="3"/>
            <a:endCxn id="18" idx="1"/>
          </p:cNvCxnSpPr>
          <p:nvPr/>
        </p:nvCxnSpPr>
        <p:spPr>
          <a:xfrm flipV="1">
            <a:off x="2655009" y="1821006"/>
            <a:ext cx="641667" cy="1849043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>
            <a:stCxn id="17" idx="3"/>
            <a:endCxn id="20" idx="1"/>
          </p:cNvCxnSpPr>
          <p:nvPr/>
        </p:nvCxnSpPr>
        <p:spPr>
          <a:xfrm flipV="1">
            <a:off x="2655009" y="2675251"/>
            <a:ext cx="641666" cy="994798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>
            <a:stCxn id="17" idx="3"/>
            <a:endCxn id="21" idx="1"/>
          </p:cNvCxnSpPr>
          <p:nvPr/>
        </p:nvCxnSpPr>
        <p:spPr>
          <a:xfrm flipV="1">
            <a:off x="2655009" y="3497223"/>
            <a:ext cx="641666" cy="172826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>
            <a:stCxn id="17" idx="3"/>
            <a:endCxn id="22" idx="1"/>
          </p:cNvCxnSpPr>
          <p:nvPr/>
        </p:nvCxnSpPr>
        <p:spPr>
          <a:xfrm>
            <a:off x="2655009" y="3670049"/>
            <a:ext cx="651532" cy="1406636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538" r="1"/>
          <a:stretch/>
        </p:blipFill>
        <p:spPr>
          <a:xfrm>
            <a:off x="6454589" y="580555"/>
            <a:ext cx="4860047" cy="6010275"/>
          </a:xfrm>
          <a:prstGeom prst="rect">
            <a:avLst/>
          </a:prstGeom>
        </p:spPr>
      </p:pic>
      <p:cxnSp>
        <p:nvCxnSpPr>
          <p:cNvPr id="28" name="直線矢印コネクタ 27"/>
          <p:cNvCxnSpPr>
            <a:endCxn id="29" idx="1"/>
          </p:cNvCxnSpPr>
          <p:nvPr/>
        </p:nvCxnSpPr>
        <p:spPr>
          <a:xfrm>
            <a:off x="2655009" y="3540571"/>
            <a:ext cx="655101" cy="2349805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3310110" y="5590146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責任者登録設備</a:t>
            </a:r>
            <a:endParaRPr kumimoji="1" lang="en-US" altLang="ja-JP" dirty="0"/>
          </a:p>
        </p:txBody>
      </p:sp>
      <p:sp>
        <p:nvSpPr>
          <p:cNvPr id="30" name="右カーブ矢印 29"/>
          <p:cNvSpPr/>
          <p:nvPr/>
        </p:nvSpPr>
        <p:spPr>
          <a:xfrm rot="174483" flipH="1">
            <a:off x="5706383" y="4395428"/>
            <a:ext cx="460949" cy="762054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56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03230" y="118890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外接设备介绍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434258" y="3429566"/>
            <a:ext cx="2320599" cy="59120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DBB</a:t>
            </a:r>
          </a:p>
          <a:p>
            <a:pPr algn="ctr"/>
            <a:r>
              <a:rPr kumimoji="1" lang="en-US" altLang="ja-JP" dirty="0"/>
              <a:t>(</a:t>
            </a:r>
            <a:r>
              <a:rPr kumimoji="1" lang="en-US" altLang="ja-JP" dirty="0" err="1"/>
              <a:t>DeviceBrokerBridge</a:t>
            </a:r>
            <a:r>
              <a:rPr kumimoji="1" lang="en-US" altLang="ja-JP" dirty="0"/>
              <a:t>)</a:t>
            </a:r>
          </a:p>
        </p:txBody>
      </p:sp>
      <p:sp>
        <p:nvSpPr>
          <p:cNvPr id="16" name="角丸四角形 15"/>
          <p:cNvSpPr/>
          <p:nvPr/>
        </p:nvSpPr>
        <p:spPr>
          <a:xfrm>
            <a:off x="3327165" y="1449879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プリンタ（</a:t>
            </a:r>
            <a:r>
              <a:rPr kumimoji="1" lang="en-US" altLang="ja-JP" dirty="0"/>
              <a:t>CITIZEN</a:t>
            </a:r>
            <a:r>
              <a:rPr kumimoji="1" lang="ja-JP" altLang="en-US" dirty="0" smtClean="0"/>
              <a:t>）</a:t>
            </a:r>
            <a:endParaRPr kumimoji="1" lang="en-US" altLang="ja-JP" dirty="0"/>
          </a:p>
        </p:txBody>
      </p:sp>
      <p:sp>
        <p:nvSpPr>
          <p:cNvPr id="28" name="角丸四角形 27"/>
          <p:cNvSpPr/>
          <p:nvPr/>
        </p:nvSpPr>
        <p:spPr>
          <a:xfrm>
            <a:off x="3327165" y="2378222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ドロワ</a:t>
            </a:r>
            <a:endParaRPr kumimoji="1" lang="en-US" altLang="ja-JP" dirty="0"/>
          </a:p>
        </p:txBody>
      </p:sp>
      <p:sp>
        <p:nvSpPr>
          <p:cNvPr id="29" name="角丸四角形 28"/>
          <p:cNvSpPr/>
          <p:nvPr/>
        </p:nvSpPr>
        <p:spPr>
          <a:xfrm>
            <a:off x="3327165" y="3249085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無線スキャンナー</a:t>
            </a:r>
            <a:endParaRPr kumimoji="1" lang="en-US" altLang="ja-JP" dirty="0"/>
          </a:p>
        </p:txBody>
      </p:sp>
      <p:sp>
        <p:nvSpPr>
          <p:cNvPr id="30" name="角丸四角形 29"/>
          <p:cNvSpPr/>
          <p:nvPr/>
        </p:nvSpPr>
        <p:spPr>
          <a:xfrm>
            <a:off x="3327164" y="4112187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プリンタ（</a:t>
            </a:r>
            <a:r>
              <a:rPr kumimoji="1" lang="en-US" altLang="ja-JP" dirty="0"/>
              <a:t>Tec</a:t>
            </a:r>
            <a:r>
              <a:rPr kumimoji="1" lang="ja-JP" altLang="en-US" dirty="0"/>
              <a:t>）</a:t>
            </a:r>
            <a:endParaRPr kumimoji="1" lang="en-US" altLang="ja-JP" dirty="0"/>
          </a:p>
        </p:txBody>
      </p:sp>
      <p:sp>
        <p:nvSpPr>
          <p:cNvPr id="31" name="角丸四角形 30"/>
          <p:cNvSpPr/>
          <p:nvPr/>
        </p:nvSpPr>
        <p:spPr>
          <a:xfrm>
            <a:off x="3327164" y="4985678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VEGA3000</a:t>
            </a:r>
            <a:r>
              <a:rPr kumimoji="1" lang="ja-JP" altLang="en-US" dirty="0"/>
              <a:t>（無線）</a:t>
            </a:r>
            <a:endParaRPr kumimoji="1" lang="en-US" altLang="ja-JP" dirty="0"/>
          </a:p>
        </p:txBody>
      </p:sp>
      <p:cxnSp>
        <p:nvCxnSpPr>
          <p:cNvPr id="32" name="直線矢印コネクタ 31"/>
          <p:cNvCxnSpPr>
            <a:stCxn id="15" idx="3"/>
            <a:endCxn id="16" idx="1"/>
          </p:cNvCxnSpPr>
          <p:nvPr/>
        </p:nvCxnSpPr>
        <p:spPr>
          <a:xfrm flipV="1">
            <a:off x="2754857" y="1750109"/>
            <a:ext cx="572308" cy="1975061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/>
          <p:cNvCxnSpPr>
            <a:stCxn id="15" idx="3"/>
            <a:endCxn id="29" idx="1"/>
          </p:cNvCxnSpPr>
          <p:nvPr/>
        </p:nvCxnSpPr>
        <p:spPr>
          <a:xfrm flipV="1">
            <a:off x="2754857" y="3549315"/>
            <a:ext cx="572308" cy="175855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/>
          <p:cNvCxnSpPr>
            <a:stCxn id="15" idx="3"/>
            <a:endCxn id="30" idx="1"/>
          </p:cNvCxnSpPr>
          <p:nvPr/>
        </p:nvCxnSpPr>
        <p:spPr>
          <a:xfrm>
            <a:off x="2754857" y="3725170"/>
            <a:ext cx="572307" cy="687247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/>
          <p:cNvCxnSpPr>
            <a:stCxn id="15" idx="3"/>
            <a:endCxn id="31" idx="1"/>
          </p:cNvCxnSpPr>
          <p:nvPr/>
        </p:nvCxnSpPr>
        <p:spPr>
          <a:xfrm>
            <a:off x="2754857" y="3725170"/>
            <a:ext cx="572307" cy="1560738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9957" y="431948"/>
            <a:ext cx="4867275" cy="6019800"/>
          </a:xfrm>
          <a:prstGeom prst="rect">
            <a:avLst/>
          </a:prstGeom>
        </p:spPr>
      </p:pic>
      <p:sp>
        <p:nvSpPr>
          <p:cNvPr id="21" name="角丸四角形 20"/>
          <p:cNvSpPr/>
          <p:nvPr/>
        </p:nvSpPr>
        <p:spPr>
          <a:xfrm>
            <a:off x="3327163" y="5859169"/>
            <a:ext cx="2320599" cy="6004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IC</a:t>
            </a:r>
            <a:r>
              <a:rPr kumimoji="1" lang="ja-JP" altLang="en-US" dirty="0" smtClean="0"/>
              <a:t>責任者登録設備</a:t>
            </a:r>
            <a:endParaRPr kumimoji="1" lang="en-US" altLang="ja-JP" dirty="0"/>
          </a:p>
        </p:txBody>
      </p:sp>
      <p:cxnSp>
        <p:nvCxnSpPr>
          <p:cNvPr id="22" name="直線矢印コネクタ 21"/>
          <p:cNvCxnSpPr>
            <a:stCxn id="15" idx="3"/>
            <a:endCxn id="21" idx="1"/>
          </p:cNvCxnSpPr>
          <p:nvPr/>
        </p:nvCxnSpPr>
        <p:spPr>
          <a:xfrm>
            <a:off x="2754857" y="3725170"/>
            <a:ext cx="572306" cy="2434229"/>
          </a:xfrm>
          <a:prstGeom prst="straightConnector1">
            <a:avLst/>
          </a:prstGeom>
          <a:ln w="19050">
            <a:solidFill>
              <a:srgbClr val="9DBE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右カーブ矢印 16"/>
          <p:cNvSpPr/>
          <p:nvPr/>
        </p:nvSpPr>
        <p:spPr>
          <a:xfrm rot="174483" flipH="1">
            <a:off x="5740090" y="1761312"/>
            <a:ext cx="460949" cy="762054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77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96327" y="118890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运用机型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3"/>
          <a:srcRect t="2993"/>
          <a:stretch/>
        </p:blipFill>
        <p:spPr>
          <a:xfrm>
            <a:off x="1118795" y="1161826"/>
            <a:ext cx="9946565" cy="562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2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622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326157" y="651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02711" y="1215697"/>
            <a:ext cx="744153" cy="53990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Cloud</a:t>
            </a:r>
            <a:endParaRPr kumimoji="1" lang="ja-JP" altLang="en-US" dirty="0"/>
          </a:p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8B4D107-FD50-415E-95F8-D051F07402E4}"/>
              </a:ext>
            </a:extLst>
          </p:cNvPr>
          <p:cNvSpPr/>
          <p:nvPr/>
        </p:nvSpPr>
        <p:spPr>
          <a:xfrm>
            <a:off x="1785769" y="1063742"/>
            <a:ext cx="9875521" cy="5702818"/>
          </a:xfrm>
          <a:prstGeom prst="rect">
            <a:avLst/>
          </a:prstGeom>
          <a:noFill/>
          <a:ln w="38100">
            <a:prstDash val="sys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975568A1-170A-4595-81CA-8BD29138E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88033"/>
              </p:ext>
            </p:extLst>
          </p:nvPr>
        </p:nvGraphicFramePr>
        <p:xfrm>
          <a:off x="2559679" y="1266824"/>
          <a:ext cx="1439524" cy="106111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39524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346459">
                <a:tc>
                  <a:txBody>
                    <a:bodyPr/>
                    <a:lstStyle/>
                    <a:p>
                      <a:r>
                        <a:rPr kumimoji="1" lang="zh-CN" altLang="en-US" sz="1050" dirty="0" smtClean="0"/>
                        <a:t>通常売上商品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24778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商品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463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加工・サービス・業務情報（</a:t>
                      </a:r>
                      <a:r>
                        <a:rPr kumimoji="1" lang="en-US" altLang="ja-JP" sz="1050" b="1" u="sng" dirty="0" err="1" smtClean="0">
                          <a:solidFill>
                            <a:srgbClr val="FF0000"/>
                          </a:solidFill>
                        </a:rPr>
                        <a:t>kintone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呼出）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23093"/>
                  </a:ext>
                </a:extLst>
              </a:tr>
            </a:tbl>
          </a:graphicData>
        </a:graphic>
      </p:graphicFrame>
      <p:graphicFrame>
        <p:nvGraphicFramePr>
          <p:cNvPr id="13" name="表 12">
            <a:extLst>
              <a:ext uri="{FF2B5EF4-FFF2-40B4-BE49-F238E27FC236}">
                <a16:creationId xmlns:a16="http://schemas.microsoft.com/office/drawing/2014/main" id="{D3CD521E-ABF2-4146-874D-3EC2A6B0F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69967"/>
              </p:ext>
            </p:extLst>
          </p:nvPr>
        </p:nvGraphicFramePr>
        <p:xfrm>
          <a:off x="6563519" y="3940705"/>
          <a:ext cx="2677018" cy="168997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8509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1338509">
                  <a:extLst>
                    <a:ext uri="{9D8B030D-6E8A-4147-A177-3AD203B41FA5}">
                      <a16:colId xmlns:a16="http://schemas.microsoft.com/office/drawing/2014/main" val="543115039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kumimoji="1" lang="zh-CN" altLang="en-US" sz="1050" dirty="0"/>
                        <a:t>印字</a:t>
                      </a:r>
                      <a:endParaRPr kumimoji="1" lang="en-US" altLang="zh-CN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引換券発行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レシート発行停止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領収書発行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レシート再印字</a:t>
                      </a:r>
                      <a:endParaRPr kumimoji="1" lang="en-US" altLang="ja-JP" sz="105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レシート再発行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23093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サイズ交換券発行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電子ジャーナル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015742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チケットリフト券発行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スマートレシートスタンプ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938853"/>
                  </a:ext>
                </a:extLst>
              </a:tr>
            </a:tbl>
          </a:graphicData>
        </a:graphic>
      </p:graphicFrame>
      <p:graphicFrame>
        <p:nvGraphicFramePr>
          <p:cNvPr id="14" name="表 13">
            <a:extLst>
              <a:ext uri="{FF2B5EF4-FFF2-40B4-BE49-F238E27FC236}">
                <a16:creationId xmlns:a16="http://schemas.microsoft.com/office/drawing/2014/main" id="{55F71A73-23A3-4F11-A7D0-952377DD8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252264"/>
              </p:ext>
            </p:extLst>
          </p:nvPr>
        </p:nvGraphicFramePr>
        <p:xfrm>
          <a:off x="2253621" y="3972586"/>
          <a:ext cx="2879048" cy="184666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9524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1439524">
                  <a:extLst>
                    <a:ext uri="{9D8B030D-6E8A-4147-A177-3AD203B41FA5}">
                      <a16:colId xmlns:a16="http://schemas.microsoft.com/office/drawing/2014/main" val="543115039"/>
                    </a:ext>
                  </a:extLst>
                </a:gridCol>
              </a:tblGrid>
              <a:tr h="307777">
                <a:tc gridSpan="2"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会計</a:t>
                      </a:r>
                      <a:endParaRPr kumimoji="1" lang="ja-JP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現計支払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>
                          <a:solidFill>
                            <a:srgbClr val="FF0000"/>
                          </a:solidFill>
                        </a:rPr>
                        <a:t>楽天ポイント支払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ギフト券支払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コード決済</a:t>
                      </a:r>
                      <a:endParaRPr kumimoji="1" lang="en-US" altLang="ja-JP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423093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/>
                        <a:t>クレジット支払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1" i="0" u="sng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スポーツギフト</a:t>
                      </a:r>
                      <a:endParaRPr kumimoji="1" lang="en-US" altLang="ja-JP" sz="1050" b="1" i="0" u="sng" strike="noStrike" dirty="0" smtClean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015742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銀聯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振込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938853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電子マネー支払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50" dirty="0" smtClean="0"/>
                        <a:t>……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670596"/>
                  </a:ext>
                </a:extLst>
              </a:tr>
            </a:tbl>
          </a:graphicData>
        </a:graphic>
      </p:graphicFrame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C48023D-B074-482E-A54A-0A97F39B2D14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174103" y="4751483"/>
            <a:ext cx="138941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496458"/>
              </p:ext>
            </p:extLst>
          </p:nvPr>
        </p:nvGraphicFramePr>
        <p:xfrm>
          <a:off x="2023776" y="2298487"/>
          <a:ext cx="1906350" cy="10744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53175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953175">
                  <a:extLst>
                    <a:ext uri="{9D8B030D-6E8A-4147-A177-3AD203B41FA5}">
                      <a16:colId xmlns:a16="http://schemas.microsoft.com/office/drawing/2014/main" val="605370616"/>
                    </a:ext>
                  </a:extLst>
                </a:gridCol>
              </a:tblGrid>
              <a:tr h="238574">
                <a:tc gridSpan="2">
                  <a:txBody>
                    <a:bodyPr/>
                    <a:lstStyle/>
                    <a:p>
                      <a:r>
                        <a:rPr kumimoji="1" lang="zh-CN" altLang="en-US" sz="1050" dirty="0" smtClean="0"/>
                        <a:t>通常売上外商品</a:t>
                      </a:r>
                      <a:endParaRPr kumimoji="1" lang="ja-JP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18959"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チャージ対象商品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買取クラブ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18959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チケット対象商品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買取アウトドア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</a:tbl>
          </a:graphicData>
        </a:graphic>
      </p:graphicFrame>
      <p:graphicFrame>
        <p:nvGraphicFramePr>
          <p:cNvPr id="34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36479"/>
              </p:ext>
            </p:extLst>
          </p:nvPr>
        </p:nvGraphicFramePr>
        <p:xfrm>
          <a:off x="3862066" y="1719685"/>
          <a:ext cx="1439524" cy="11307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19762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719762">
                  <a:extLst>
                    <a:ext uri="{9D8B030D-6E8A-4147-A177-3AD203B41FA5}">
                      <a16:colId xmlns:a16="http://schemas.microsoft.com/office/drawing/2014/main" val="605370616"/>
                    </a:ext>
                  </a:extLst>
                </a:gridCol>
              </a:tblGrid>
              <a:tr h="307777">
                <a:tc gridSpan="2"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商品属性変更</a:t>
                      </a:r>
                      <a:endParaRPr kumimoji="1" lang="ja-JP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属性追加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ポイント一括変更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zh-TW" altLang="en-US" sz="1050" dirty="0" smtClean="0"/>
                        <a:t>商品設定追加変更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50" dirty="0" smtClean="0"/>
                        <a:t>……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</a:tbl>
          </a:graphicData>
        </a:graphic>
      </p:graphicFrame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5C48023D-B074-482E-A54A-0A97F39B2D14}"/>
              </a:ext>
            </a:extLst>
          </p:cNvPr>
          <p:cNvCxnSpPr>
            <a:cxnSpLocks/>
          </p:cNvCxnSpPr>
          <p:nvPr/>
        </p:nvCxnSpPr>
        <p:spPr>
          <a:xfrm>
            <a:off x="5925442" y="3692202"/>
            <a:ext cx="0" cy="192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表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907531"/>
              </p:ext>
            </p:extLst>
          </p:nvPr>
        </p:nvGraphicFramePr>
        <p:xfrm>
          <a:off x="4362460" y="5149490"/>
          <a:ext cx="1583807" cy="1511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807">
                  <a:extLst>
                    <a:ext uri="{9D8B030D-6E8A-4147-A177-3AD203B41FA5}">
                      <a16:colId xmlns:a16="http://schemas.microsoft.com/office/drawing/2014/main" val="4174760083"/>
                    </a:ext>
                  </a:extLst>
                </a:gridCol>
              </a:tblGrid>
              <a:tr h="245816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自動値割引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299505"/>
                  </a:ext>
                </a:extLst>
              </a:tr>
              <a:tr h="245816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従業員割引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409938"/>
                  </a:ext>
                </a:extLst>
              </a:tr>
              <a:tr h="2539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ボーナスポイント付与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743480"/>
                  </a:ext>
                </a:extLst>
              </a:tr>
              <a:tr h="2458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セット売変</a:t>
                      </a:r>
                      <a:endParaRPr kumimoji="1" lang="en-US" altLang="ja-JP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72042"/>
                  </a:ext>
                </a:extLst>
              </a:tr>
              <a:tr h="2458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セール値引・割引</a:t>
                      </a:r>
                      <a:endParaRPr kumimoji="1" lang="en-US" altLang="ja-JP" sz="105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514975"/>
                  </a:ext>
                </a:extLst>
              </a:tr>
              <a:tr h="2458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dirty="0" smtClean="0"/>
                        <a:t>……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105655"/>
                  </a:ext>
                </a:extLst>
              </a:tr>
            </a:tbl>
          </a:graphicData>
        </a:graphic>
      </p:graphicFrame>
      <p:graphicFrame>
        <p:nvGraphicFramePr>
          <p:cNvPr id="44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156280"/>
              </p:ext>
            </p:extLst>
          </p:nvPr>
        </p:nvGraphicFramePr>
        <p:xfrm>
          <a:off x="5460506" y="1320485"/>
          <a:ext cx="1470033" cy="184666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0033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307777">
                <a:tc>
                  <a:txBody>
                    <a:bodyPr/>
                    <a:lstStyle/>
                    <a:p>
                      <a:r>
                        <a:rPr kumimoji="1" lang="zh-CN" altLang="en-US" sz="1050" dirty="0" smtClean="0"/>
                        <a:t>会员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en-US" altLang="ja-JP" sz="1050" b="1" u="sng" dirty="0" smtClean="0">
                          <a:solidFill>
                            <a:srgbClr val="FF0000"/>
                          </a:solidFill>
                        </a:rPr>
                        <a:t>AGM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スマレジ</a:t>
                      </a:r>
                      <a:r>
                        <a:rPr kumimoji="1" lang="en-US" altLang="ja-JP" sz="1050" b="1" u="sng" dirty="0" smtClean="0">
                          <a:solidFill>
                            <a:srgbClr val="FF0000"/>
                          </a:solidFill>
                        </a:rPr>
                        <a:t>AGM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2442346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楽天会員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en-US" altLang="ja-JP" sz="1050" b="1" u="sng" dirty="0" smtClean="0">
                          <a:solidFill>
                            <a:srgbClr val="FF0000"/>
                          </a:solidFill>
                        </a:rPr>
                        <a:t>AG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楽天会員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14545"/>
                  </a:ext>
                </a:extLst>
              </a:tr>
              <a:tr h="307777"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スマレジ</a:t>
                      </a:r>
                      <a:r>
                        <a:rPr kumimoji="1" lang="en-US" altLang="ja-JP" sz="1050" b="1" u="sng" dirty="0" smtClean="0">
                          <a:solidFill>
                            <a:srgbClr val="FF0000"/>
                          </a:solidFill>
                        </a:rPr>
                        <a:t>AG</a:t>
                      </a:r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楽天会員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044865"/>
                  </a:ext>
                </a:extLst>
              </a:tr>
            </a:tbl>
          </a:graphicData>
        </a:graphic>
      </p:graphicFrame>
      <p:graphicFrame>
        <p:nvGraphicFramePr>
          <p:cNvPr id="52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155494"/>
              </p:ext>
            </p:extLst>
          </p:nvPr>
        </p:nvGraphicFramePr>
        <p:xfrm>
          <a:off x="5717359" y="5641157"/>
          <a:ext cx="1287451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451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手動値割引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236811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口頭値引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28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050" dirty="0" smtClean="0"/>
                        <a:t>券値引・％値引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2243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50" dirty="0" smtClean="0"/>
                        <a:t>……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37289"/>
                  </a:ext>
                </a:extLst>
              </a:tr>
            </a:tbl>
          </a:graphicData>
        </a:graphic>
      </p:graphicFrame>
      <p:sp>
        <p:nvSpPr>
          <p:cNvPr id="53" name="角丸四角形 52"/>
          <p:cNvSpPr/>
          <p:nvPr/>
        </p:nvSpPr>
        <p:spPr>
          <a:xfrm>
            <a:off x="1996536" y="1205631"/>
            <a:ext cx="7319586" cy="2440010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角丸四角形 57"/>
          <p:cNvSpPr/>
          <p:nvPr/>
        </p:nvSpPr>
        <p:spPr>
          <a:xfrm>
            <a:off x="2004751" y="3884900"/>
            <a:ext cx="7472736" cy="2817114"/>
          </a:xfrm>
          <a:prstGeom prst="round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5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24238"/>
              </p:ext>
            </p:extLst>
          </p:nvPr>
        </p:nvGraphicFramePr>
        <p:xfrm>
          <a:off x="7005670" y="1797381"/>
          <a:ext cx="2105036" cy="173708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52518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1052518">
                  <a:extLst>
                    <a:ext uri="{9D8B030D-6E8A-4147-A177-3AD203B41FA5}">
                      <a16:colId xmlns:a16="http://schemas.microsoft.com/office/drawing/2014/main" val="3661343131"/>
                    </a:ext>
                  </a:extLst>
                </a:gridCol>
              </a:tblGrid>
              <a:tr h="311358">
                <a:tc gridSpan="2"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その他</a:t>
                      </a:r>
                      <a:endParaRPr kumimoji="1" lang="ja-JP" altLang="en-US" sz="105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211029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取引中止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本部集計コード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71535">
                <a:tc>
                  <a:txBody>
                    <a:bodyPr/>
                    <a:lstStyle/>
                    <a:p>
                      <a:r>
                        <a:rPr kumimoji="1" lang="ja-JP" altLang="en-US" sz="1050" b="1" u="sng" dirty="0" smtClean="0">
                          <a:solidFill>
                            <a:srgbClr val="FF0000"/>
                          </a:solidFill>
                        </a:rPr>
                        <a:t>スポーツギフト残高照会</a:t>
                      </a:r>
                      <a:endParaRPr kumimoji="1" lang="ja-JP" altLang="en-US" sz="1050" b="1" u="sn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特殊梱包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381393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販売員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縮退運用切替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14545"/>
                  </a:ext>
                </a:extLst>
              </a:tr>
              <a:tr h="381393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取引保留呼出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50" b="0" u="none" dirty="0" smtClean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3532"/>
                  </a:ext>
                </a:extLst>
              </a:tr>
            </a:tbl>
          </a:graphicData>
        </a:graphic>
      </p:graphicFrame>
      <p:graphicFrame>
        <p:nvGraphicFramePr>
          <p:cNvPr id="66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532212"/>
              </p:ext>
            </p:extLst>
          </p:nvPr>
        </p:nvGraphicFramePr>
        <p:xfrm>
          <a:off x="7868195" y="5663734"/>
          <a:ext cx="1042522" cy="102099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2522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240011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その他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240011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免税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66611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</a:rPr>
                        <a:t>強制免税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240011">
                <a:tc>
                  <a:txBody>
                    <a:bodyPr/>
                    <a:lstStyle/>
                    <a:p>
                      <a:r>
                        <a:rPr kumimoji="1" lang="en-US" altLang="ja-JP" sz="1050" b="0" u="none" dirty="0" smtClean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3532"/>
                  </a:ext>
                </a:extLst>
              </a:tr>
            </a:tbl>
          </a:graphicData>
        </a:graphic>
      </p:graphicFrame>
      <p:graphicFrame>
        <p:nvGraphicFramePr>
          <p:cNvPr id="72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740228"/>
              </p:ext>
            </p:extLst>
          </p:nvPr>
        </p:nvGraphicFramePr>
        <p:xfrm>
          <a:off x="9585657" y="1193428"/>
          <a:ext cx="1877338" cy="185905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877338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284098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釣銭機＆ドロワ関連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  <a:effectLst/>
                        </a:rPr>
                        <a:t>集金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68941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  <a:effectLst/>
                        </a:rPr>
                        <a:t>両替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247426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  <a:effectLst/>
                        </a:rPr>
                        <a:t>在高点検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614545"/>
                  </a:ext>
                </a:extLst>
              </a:tr>
              <a:tr h="282694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  <a:effectLst/>
                        </a:rPr>
                        <a:t>釣銭機準備金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928603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tx1"/>
                          </a:solidFill>
                          <a:effectLst/>
                        </a:rPr>
                        <a:t>ドロワ開閉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228175"/>
                  </a:ext>
                </a:extLst>
              </a:tr>
              <a:tr h="236668">
                <a:tc>
                  <a:txBody>
                    <a:bodyPr/>
                    <a:lstStyle/>
                    <a:p>
                      <a:r>
                        <a:rPr kumimoji="1" lang="en-US" altLang="ja-JP" sz="1050" b="0" u="none" dirty="0" smtClean="0">
                          <a:solidFill>
                            <a:schemeClr val="tx1"/>
                          </a:solidFill>
                          <a:effectLst/>
                        </a:rPr>
                        <a:t>……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38734"/>
                  </a:ext>
                </a:extLst>
              </a:tr>
            </a:tbl>
          </a:graphicData>
        </a:graphic>
      </p:graphicFrame>
      <p:graphicFrame>
        <p:nvGraphicFramePr>
          <p:cNvPr id="73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839114"/>
              </p:ext>
            </p:extLst>
          </p:nvPr>
        </p:nvGraphicFramePr>
        <p:xfrm>
          <a:off x="10160043" y="4329738"/>
          <a:ext cx="1214539" cy="100584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214539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177612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返品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187452">
                <a:tc>
                  <a:txBody>
                    <a:bodyPr/>
                    <a:lstStyle/>
                    <a:p>
                      <a:r>
                        <a:rPr kumimoji="1" lang="ja-JP" altLang="en-US" sz="1050" u="none" dirty="0" smtClean="0"/>
                        <a:t>返品データあり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14220">
                <a:tc>
                  <a:txBody>
                    <a:bodyPr/>
                    <a:lstStyle/>
                    <a:p>
                      <a:r>
                        <a:rPr kumimoji="1" lang="ja-JP" altLang="en-US" sz="1050" u="none" dirty="0" smtClean="0"/>
                        <a:t>返品データなし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177612">
                <a:tc>
                  <a:txBody>
                    <a:bodyPr/>
                    <a:lstStyle/>
                    <a:p>
                      <a:r>
                        <a:rPr kumimoji="1" lang="en-US" altLang="ja-JP" sz="1050" u="none" dirty="0" smtClean="0"/>
                        <a:t>……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3532"/>
                  </a:ext>
                </a:extLst>
              </a:tr>
            </a:tbl>
          </a:graphicData>
        </a:graphic>
      </p:graphicFrame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5C48023D-B074-482E-A54A-0A97F39B2D1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240537" y="4754218"/>
            <a:ext cx="8780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3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192658"/>
              </p:ext>
            </p:extLst>
          </p:nvPr>
        </p:nvGraphicFramePr>
        <p:xfrm>
          <a:off x="9691437" y="3099240"/>
          <a:ext cx="1683230" cy="1185924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683230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</a:tblGrid>
              <a:tr h="30768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電子マネー関連</a:t>
                      </a:r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307687">
                <a:tc>
                  <a:txBody>
                    <a:bodyPr/>
                    <a:lstStyle/>
                    <a:p>
                      <a:r>
                        <a:rPr kumimoji="1" lang="ja-JP" altLang="en-US" sz="1050" u="none" dirty="0" smtClean="0"/>
                        <a:t>電子マネー残高照会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62863">
                <a:tc>
                  <a:txBody>
                    <a:bodyPr/>
                    <a:lstStyle/>
                    <a:p>
                      <a:r>
                        <a:rPr kumimoji="1" lang="ja-JP" altLang="en-US" sz="1050" u="none" dirty="0" smtClean="0"/>
                        <a:t>電子マネー保守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307687">
                <a:tc>
                  <a:txBody>
                    <a:bodyPr/>
                    <a:lstStyle/>
                    <a:p>
                      <a:r>
                        <a:rPr kumimoji="1" lang="en-US" altLang="ja-JP" sz="1050" u="none" dirty="0" smtClean="0"/>
                        <a:t>……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3532"/>
                  </a:ext>
                </a:extLst>
              </a:tr>
            </a:tbl>
          </a:graphicData>
        </a:graphic>
      </p:graphicFrame>
      <p:graphicFrame>
        <p:nvGraphicFramePr>
          <p:cNvPr id="90" name="表 10">
            <a:extLst>
              <a:ext uri="{FF2B5EF4-FFF2-40B4-BE49-F238E27FC236}">
                <a16:creationId xmlns:a16="http://schemas.microsoft.com/office/drawing/2014/main" id="{232B9E1D-5396-4DD6-8079-73CBFC3F5B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956479"/>
              </p:ext>
            </p:extLst>
          </p:nvPr>
        </p:nvGraphicFramePr>
        <p:xfrm>
          <a:off x="9626849" y="5410882"/>
          <a:ext cx="1796457" cy="100637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811530">
                  <a:extLst>
                    <a:ext uri="{9D8B030D-6E8A-4147-A177-3AD203B41FA5}">
                      <a16:colId xmlns:a16="http://schemas.microsoft.com/office/drawing/2014/main" val="1038128453"/>
                    </a:ext>
                  </a:extLst>
                </a:gridCol>
                <a:gridCol w="984927">
                  <a:extLst>
                    <a:ext uri="{9D8B030D-6E8A-4147-A177-3AD203B41FA5}">
                      <a16:colId xmlns:a16="http://schemas.microsoft.com/office/drawing/2014/main" val="482943752"/>
                    </a:ext>
                  </a:extLst>
                </a:gridCol>
              </a:tblGrid>
              <a:tr h="226017">
                <a:tc>
                  <a:txBody>
                    <a:bodyPr/>
                    <a:lstStyle/>
                    <a:p>
                      <a:r>
                        <a:rPr kumimoji="1" lang="ja-JP" altLang="en-US" sz="1050" dirty="0" smtClean="0"/>
                        <a:t>その他</a:t>
                      </a:r>
                      <a:endParaRPr kumimoji="1" lang="ja-JP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4321"/>
                  </a:ext>
                </a:extLst>
              </a:tr>
              <a:tr h="226017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dk1"/>
                          </a:solidFill>
                        </a:rPr>
                        <a:t>サインオン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dk1"/>
                          </a:solidFill>
                        </a:rPr>
                        <a:t>アプリ終了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832287"/>
                  </a:ext>
                </a:extLst>
              </a:tr>
              <a:tr h="251998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dk1"/>
                          </a:solidFill>
                        </a:rPr>
                        <a:t>サインオフ</a:t>
                      </a:r>
                      <a:endParaRPr kumimoji="1" lang="en-US" altLang="ja-JP" sz="1050" b="0" u="none" dirty="0" smtClean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dk1"/>
                          </a:solidFill>
                        </a:rPr>
                        <a:t>端末接続設定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75711"/>
                  </a:ext>
                </a:extLst>
              </a:tr>
              <a:tr h="118334">
                <a:tc>
                  <a:txBody>
                    <a:bodyPr/>
                    <a:lstStyle/>
                    <a:p>
                      <a:r>
                        <a:rPr kumimoji="1" lang="ja-JP" altLang="en-US" sz="1050" b="0" u="none" dirty="0" smtClean="0">
                          <a:solidFill>
                            <a:schemeClr val="dk1"/>
                          </a:solidFill>
                        </a:rPr>
                        <a:t>精算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050" b="0" u="none" dirty="0" smtClean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kumimoji="1" lang="ja-JP" altLang="en-US" sz="1050" b="0" u="non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343532"/>
                  </a:ext>
                </a:extLst>
              </a:tr>
            </a:tbl>
          </a:graphicData>
        </a:graphic>
      </p:graphicFrame>
      <p:sp>
        <p:nvSpPr>
          <p:cNvPr id="91" name="テキスト ボックス 90"/>
          <p:cNvSpPr txBox="1"/>
          <p:nvPr/>
        </p:nvSpPr>
        <p:spPr>
          <a:xfrm>
            <a:off x="10118609" y="6376278"/>
            <a:ext cx="2269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u="sng" dirty="0" err="1" smtClean="0">
                <a:solidFill>
                  <a:srgbClr val="FF0000"/>
                </a:solidFill>
              </a:rPr>
              <a:t>xxxx</a:t>
            </a:r>
            <a:r>
              <a:rPr kumimoji="1" lang="ja-JP" altLang="en-US" sz="1400" dirty="0" smtClean="0">
                <a:solidFill>
                  <a:srgbClr val="FF0000"/>
                </a:solidFill>
              </a:rPr>
              <a:t>：</a:t>
            </a:r>
            <a:r>
              <a:rPr kumimoji="1" lang="ja-JP" altLang="en-US" sz="1200" b="1" dirty="0" smtClean="0">
                <a:solidFill>
                  <a:srgbClr val="FF0000"/>
                </a:solidFill>
              </a:rPr>
              <a:t>外部連携</a:t>
            </a:r>
            <a:endParaRPr kumimoji="1" lang="ja-JP" alt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7004810" y="1294056"/>
            <a:ext cx="2040149" cy="3836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対面セミセルフ</a:t>
            </a:r>
            <a:endParaRPr kumimoji="1" lang="ja-JP" altLang="en-US" dirty="0"/>
          </a:p>
        </p:txBody>
      </p:sp>
      <p:sp>
        <p:nvSpPr>
          <p:cNvPr id="30" name="角丸四角形 29"/>
          <p:cNvSpPr/>
          <p:nvPr/>
        </p:nvSpPr>
        <p:spPr>
          <a:xfrm>
            <a:off x="2178657" y="6155733"/>
            <a:ext cx="2040149" cy="3836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対面セミセルフ</a:t>
            </a:r>
            <a:endParaRPr kumimoji="1" lang="ja-JP" altLang="en-US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A65EF6B-84C2-4C28-A883-D71BBB27DAE4}"/>
              </a:ext>
            </a:extLst>
          </p:cNvPr>
          <p:cNvSpPr txBox="1"/>
          <p:nvPr/>
        </p:nvSpPr>
        <p:spPr>
          <a:xfrm>
            <a:off x="780590" y="3029899"/>
            <a:ext cx="1182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登录数据</a:t>
            </a:r>
            <a:endParaRPr kumimoji="1" lang="ja-JP" altLang="en-US" sz="16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998A9EDB-1348-49AC-BBD8-E6279A60C779}"/>
              </a:ext>
            </a:extLst>
          </p:cNvPr>
          <p:cNvSpPr txBox="1"/>
          <p:nvPr/>
        </p:nvSpPr>
        <p:spPr>
          <a:xfrm>
            <a:off x="790884" y="2067052"/>
            <a:ext cx="11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设定数据</a:t>
            </a:r>
            <a:endParaRPr kumimoji="1" lang="ja-JP" altLang="en-US" sz="1600" dirty="0"/>
          </a:p>
        </p:txBody>
      </p:sp>
      <p:cxnSp>
        <p:nvCxnSpPr>
          <p:cNvPr id="36" name="直線矢印コネクタ 35"/>
          <p:cNvCxnSpPr/>
          <p:nvPr/>
        </p:nvCxnSpPr>
        <p:spPr>
          <a:xfrm flipV="1">
            <a:off x="846864" y="2485016"/>
            <a:ext cx="93890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 flipH="1" flipV="1">
            <a:off x="846864" y="3368453"/>
            <a:ext cx="938905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A65EF6B-84C2-4C28-A883-D71BBB27DAE4}"/>
              </a:ext>
            </a:extLst>
          </p:cNvPr>
          <p:cNvSpPr txBox="1"/>
          <p:nvPr/>
        </p:nvSpPr>
        <p:spPr>
          <a:xfrm>
            <a:off x="780590" y="4909509"/>
            <a:ext cx="1182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更新</a:t>
            </a:r>
            <a:r>
              <a:rPr kumimoji="1" lang="zh-CN" altLang="en-US" sz="1600" dirty="0" smtClean="0"/>
              <a:t>数据</a:t>
            </a:r>
            <a:endParaRPr kumimoji="1" lang="ja-JP" altLang="en-US" sz="1600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98A9EDB-1348-49AC-BBD8-E6279A60C779}"/>
              </a:ext>
            </a:extLst>
          </p:cNvPr>
          <p:cNvSpPr txBox="1"/>
          <p:nvPr/>
        </p:nvSpPr>
        <p:spPr>
          <a:xfrm>
            <a:off x="790884" y="3946662"/>
            <a:ext cx="111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计算数据</a:t>
            </a:r>
            <a:endParaRPr kumimoji="1" lang="ja-JP" altLang="en-US" sz="1600" dirty="0"/>
          </a:p>
        </p:txBody>
      </p:sp>
      <p:cxnSp>
        <p:nvCxnSpPr>
          <p:cNvPr id="41" name="直線矢印コネクタ 40"/>
          <p:cNvCxnSpPr/>
          <p:nvPr/>
        </p:nvCxnSpPr>
        <p:spPr>
          <a:xfrm flipV="1">
            <a:off x="846864" y="4364626"/>
            <a:ext cx="938905" cy="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/>
          <p:cNvCxnSpPr/>
          <p:nvPr/>
        </p:nvCxnSpPr>
        <p:spPr>
          <a:xfrm flipH="1">
            <a:off x="846864" y="5321425"/>
            <a:ext cx="938905" cy="0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99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95619" y="1538227"/>
            <a:ext cx="11705519" cy="49254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07576" y="5416987"/>
            <a:ext cx="11693562" cy="5750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EGW</a:t>
            </a:r>
            <a:endParaRPr kumimoji="1" lang="ja-JP" altLang="en-US" b="1" dirty="0"/>
          </a:p>
        </p:txBody>
      </p:sp>
      <p:sp>
        <p:nvSpPr>
          <p:cNvPr id="224" name="角丸四角形 223"/>
          <p:cNvSpPr/>
          <p:nvPr/>
        </p:nvSpPr>
        <p:spPr>
          <a:xfrm>
            <a:off x="91523" y="2508266"/>
            <a:ext cx="11967348" cy="2431228"/>
          </a:xfrm>
          <a:prstGeom prst="roundRect">
            <a:avLst/>
          </a:prstGeom>
          <a:solidFill>
            <a:srgbClr val="EAEFF7"/>
          </a:solidFill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角丸四角形 224"/>
          <p:cNvSpPr/>
          <p:nvPr/>
        </p:nvSpPr>
        <p:spPr>
          <a:xfrm>
            <a:off x="4537223" y="2245840"/>
            <a:ext cx="2379110" cy="4733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ELERA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POS</a:t>
            </a:r>
            <a:endParaRPr kumimoji="1" lang="ja-JP" altLang="en-US" dirty="0"/>
          </a:p>
        </p:txBody>
      </p:sp>
      <p:sp>
        <p:nvSpPr>
          <p:cNvPr id="226" name="角丸四角形 225"/>
          <p:cNvSpPr/>
          <p:nvPr/>
        </p:nvSpPr>
        <p:spPr>
          <a:xfrm>
            <a:off x="218566" y="3399410"/>
            <a:ext cx="1287490" cy="5163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/>
              <a:t>端末认证</a:t>
            </a:r>
            <a:endParaRPr kumimoji="1" lang="ja-JP" altLang="en-US" b="1" dirty="0"/>
          </a:p>
        </p:txBody>
      </p:sp>
      <p:sp>
        <p:nvSpPr>
          <p:cNvPr id="227" name="角丸四角形 226"/>
          <p:cNvSpPr/>
          <p:nvPr/>
        </p:nvSpPr>
        <p:spPr>
          <a:xfrm>
            <a:off x="1890788" y="3399410"/>
            <a:ext cx="1287490" cy="5163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サインオン</a:t>
            </a:r>
            <a:endParaRPr kumimoji="1" lang="ja-JP" altLang="en-US" dirty="0"/>
          </a:p>
        </p:txBody>
      </p:sp>
      <p:sp>
        <p:nvSpPr>
          <p:cNvPr id="228" name="角丸四角形 227"/>
          <p:cNvSpPr/>
          <p:nvPr/>
        </p:nvSpPr>
        <p:spPr>
          <a:xfrm>
            <a:off x="3510640" y="3399410"/>
            <a:ext cx="1287490" cy="5163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レジ号機選択</a:t>
            </a:r>
            <a:endParaRPr kumimoji="1" lang="ja-JP" altLang="en-US" dirty="0"/>
          </a:p>
        </p:txBody>
      </p:sp>
      <p:sp>
        <p:nvSpPr>
          <p:cNvPr id="229" name="角丸四角形 228"/>
          <p:cNvSpPr/>
          <p:nvPr/>
        </p:nvSpPr>
        <p:spPr>
          <a:xfrm>
            <a:off x="5127557" y="3399408"/>
            <a:ext cx="1287490" cy="5163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開局</a:t>
            </a:r>
            <a:endParaRPr kumimoji="1" lang="ja-JP" altLang="en-US" dirty="0"/>
          </a:p>
        </p:txBody>
      </p:sp>
      <p:sp>
        <p:nvSpPr>
          <p:cNvPr id="230" name="角丸四角形 229"/>
          <p:cNvSpPr/>
          <p:nvPr/>
        </p:nvSpPr>
        <p:spPr>
          <a:xfrm>
            <a:off x="6736782" y="3399408"/>
            <a:ext cx="1287490" cy="5163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売上情報</a:t>
            </a:r>
            <a:r>
              <a:rPr kumimoji="1" lang="zh-CN" altLang="en-US" b="1" dirty="0" smtClean="0"/>
              <a:t>登录</a:t>
            </a:r>
            <a:endParaRPr kumimoji="1" lang="ja-JP" altLang="en-US" b="1" dirty="0"/>
          </a:p>
        </p:txBody>
      </p:sp>
      <p:sp>
        <p:nvSpPr>
          <p:cNvPr id="231" name="角丸四角形 230"/>
          <p:cNvSpPr/>
          <p:nvPr/>
        </p:nvSpPr>
        <p:spPr>
          <a:xfrm>
            <a:off x="8260851" y="3394017"/>
            <a:ext cx="1287490" cy="5163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/>
              <a:t>会计</a:t>
            </a:r>
            <a:endParaRPr kumimoji="1" lang="ja-JP" altLang="en-US" b="1" dirty="0"/>
          </a:p>
        </p:txBody>
      </p:sp>
      <p:cxnSp>
        <p:nvCxnSpPr>
          <p:cNvPr id="232" name="直線矢印コネクタ 231"/>
          <p:cNvCxnSpPr/>
          <p:nvPr/>
        </p:nvCxnSpPr>
        <p:spPr>
          <a:xfrm>
            <a:off x="3199784" y="3657594"/>
            <a:ext cx="31044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線矢印コネクタ 232"/>
          <p:cNvCxnSpPr/>
          <p:nvPr/>
        </p:nvCxnSpPr>
        <p:spPr>
          <a:xfrm flipV="1">
            <a:off x="4798130" y="3657592"/>
            <a:ext cx="350943" cy="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角丸四角形 233"/>
          <p:cNvSpPr/>
          <p:nvPr/>
        </p:nvSpPr>
        <p:spPr>
          <a:xfrm>
            <a:off x="159336" y="3006755"/>
            <a:ext cx="1442908" cy="1301675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角丸四角形 234"/>
          <p:cNvSpPr/>
          <p:nvPr/>
        </p:nvSpPr>
        <p:spPr>
          <a:xfrm>
            <a:off x="1709920" y="3006754"/>
            <a:ext cx="4792220" cy="1301676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6" name="直線矢印コネクタ 235"/>
          <p:cNvCxnSpPr/>
          <p:nvPr/>
        </p:nvCxnSpPr>
        <p:spPr>
          <a:xfrm flipH="1" flipV="1">
            <a:off x="3087958" y="2041520"/>
            <a:ext cx="0" cy="96523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線矢印コネクタ 236"/>
          <p:cNvCxnSpPr/>
          <p:nvPr/>
        </p:nvCxnSpPr>
        <p:spPr>
          <a:xfrm>
            <a:off x="3291824" y="2041520"/>
            <a:ext cx="0" cy="965233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線矢印コネクタ 237"/>
          <p:cNvCxnSpPr/>
          <p:nvPr/>
        </p:nvCxnSpPr>
        <p:spPr>
          <a:xfrm flipH="1" flipV="1">
            <a:off x="4970036" y="4308431"/>
            <a:ext cx="0" cy="1108556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線矢印コネクタ 238"/>
          <p:cNvCxnSpPr/>
          <p:nvPr/>
        </p:nvCxnSpPr>
        <p:spPr>
          <a:xfrm>
            <a:off x="4739402" y="4308430"/>
            <a:ext cx="0" cy="1108557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線矢印コネクタ 239"/>
          <p:cNvCxnSpPr/>
          <p:nvPr/>
        </p:nvCxnSpPr>
        <p:spPr>
          <a:xfrm flipH="1" flipV="1">
            <a:off x="669281" y="2041520"/>
            <a:ext cx="0" cy="96523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矢印コネクタ 240"/>
          <p:cNvCxnSpPr/>
          <p:nvPr/>
        </p:nvCxnSpPr>
        <p:spPr>
          <a:xfrm>
            <a:off x="873146" y="2041520"/>
            <a:ext cx="0" cy="965233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角丸四角形 241"/>
          <p:cNvSpPr/>
          <p:nvPr/>
        </p:nvSpPr>
        <p:spPr>
          <a:xfrm>
            <a:off x="9816544" y="3399408"/>
            <a:ext cx="1287490" cy="51636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/>
              <a:t>精算</a:t>
            </a:r>
            <a:endParaRPr kumimoji="1" lang="ja-JP" altLang="en-US" b="1" dirty="0"/>
          </a:p>
        </p:txBody>
      </p:sp>
      <p:sp>
        <p:nvSpPr>
          <p:cNvPr id="243" name="角丸四角形 242"/>
          <p:cNvSpPr/>
          <p:nvPr/>
        </p:nvSpPr>
        <p:spPr>
          <a:xfrm>
            <a:off x="6616273" y="3017501"/>
            <a:ext cx="1472547" cy="1312458"/>
          </a:xfrm>
          <a:prstGeom prst="round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4" name="直線矢印コネクタ 243"/>
          <p:cNvCxnSpPr/>
          <p:nvPr/>
        </p:nvCxnSpPr>
        <p:spPr>
          <a:xfrm flipV="1">
            <a:off x="7347473" y="2041522"/>
            <a:ext cx="0" cy="96523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直線矢印コネクタ 244"/>
          <p:cNvCxnSpPr/>
          <p:nvPr/>
        </p:nvCxnSpPr>
        <p:spPr>
          <a:xfrm>
            <a:off x="7509693" y="2041520"/>
            <a:ext cx="0" cy="95445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角丸四角形 245"/>
          <p:cNvSpPr/>
          <p:nvPr/>
        </p:nvSpPr>
        <p:spPr>
          <a:xfrm>
            <a:off x="8175499" y="2987905"/>
            <a:ext cx="1482637" cy="1312458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47" name="直線矢印コネクタ 246"/>
          <p:cNvCxnSpPr/>
          <p:nvPr/>
        </p:nvCxnSpPr>
        <p:spPr>
          <a:xfrm flipV="1">
            <a:off x="8864301" y="2041520"/>
            <a:ext cx="0" cy="95445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線矢印コネクタ 247"/>
          <p:cNvCxnSpPr/>
          <p:nvPr/>
        </p:nvCxnSpPr>
        <p:spPr>
          <a:xfrm>
            <a:off x="9034407" y="2067604"/>
            <a:ext cx="0" cy="954452"/>
          </a:xfrm>
          <a:prstGeom prst="straightConnector1">
            <a:avLst/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角丸四角形 248"/>
          <p:cNvSpPr/>
          <p:nvPr/>
        </p:nvSpPr>
        <p:spPr>
          <a:xfrm>
            <a:off x="9749120" y="3009432"/>
            <a:ext cx="1422815" cy="1298998"/>
          </a:xfrm>
          <a:prstGeom prst="roundRect">
            <a:avLst/>
          </a:prstGeom>
          <a:noFill/>
          <a:ln w="38100">
            <a:solidFill>
              <a:schemeClr val="tx2"/>
            </a:solidFill>
            <a:prstDash val="sysDash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0" name="直線矢印コネクタ 249"/>
          <p:cNvCxnSpPr/>
          <p:nvPr/>
        </p:nvCxnSpPr>
        <p:spPr>
          <a:xfrm flipH="1" flipV="1">
            <a:off x="10315966" y="2067604"/>
            <a:ext cx="617" cy="93914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線矢印コネクタ 250"/>
          <p:cNvCxnSpPr/>
          <p:nvPr/>
        </p:nvCxnSpPr>
        <p:spPr>
          <a:xfrm flipH="1">
            <a:off x="10485748" y="2067604"/>
            <a:ext cx="0" cy="941828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線矢印コネクタ 251"/>
          <p:cNvCxnSpPr>
            <a:stCxn id="229" idx="3"/>
          </p:cNvCxnSpPr>
          <p:nvPr/>
        </p:nvCxnSpPr>
        <p:spPr>
          <a:xfrm>
            <a:off x="6415047" y="3657592"/>
            <a:ext cx="328505" cy="13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線矢印コネクタ 252"/>
          <p:cNvCxnSpPr>
            <a:stCxn id="231" idx="3"/>
          </p:cNvCxnSpPr>
          <p:nvPr/>
        </p:nvCxnSpPr>
        <p:spPr>
          <a:xfrm>
            <a:off x="9548341" y="3652201"/>
            <a:ext cx="263698" cy="67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直線矢印コネクタ 253"/>
          <p:cNvCxnSpPr/>
          <p:nvPr/>
        </p:nvCxnSpPr>
        <p:spPr>
          <a:xfrm>
            <a:off x="10315966" y="4305751"/>
            <a:ext cx="0" cy="111123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線矢印コネクタ 254"/>
          <p:cNvCxnSpPr/>
          <p:nvPr/>
        </p:nvCxnSpPr>
        <p:spPr>
          <a:xfrm flipH="1" flipV="1">
            <a:off x="10485748" y="4308430"/>
            <a:ext cx="0" cy="1111235"/>
          </a:xfrm>
          <a:prstGeom prst="straightConnector1">
            <a:avLst/>
          </a:prstGeom>
          <a:ln w="38100">
            <a:solidFill>
              <a:schemeClr val="tx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直線矢印コネクタ 255"/>
          <p:cNvCxnSpPr/>
          <p:nvPr/>
        </p:nvCxnSpPr>
        <p:spPr>
          <a:xfrm>
            <a:off x="1487434" y="3652201"/>
            <a:ext cx="425656" cy="67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線矢印コネクタ 257"/>
          <p:cNvCxnSpPr>
            <a:endCxn id="231" idx="1"/>
          </p:cNvCxnSpPr>
          <p:nvPr/>
        </p:nvCxnSpPr>
        <p:spPr>
          <a:xfrm>
            <a:off x="8095453" y="3652201"/>
            <a:ext cx="16539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角丸四角形 53"/>
          <p:cNvSpPr/>
          <p:nvPr/>
        </p:nvSpPr>
        <p:spPr>
          <a:xfrm>
            <a:off x="11208641" y="3394017"/>
            <a:ext cx="795463" cy="5360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 smtClean="0"/>
              <a:t>その他</a:t>
            </a:r>
            <a:endParaRPr kumimoji="1" lang="ja-JP" altLang="en-US" b="1" dirty="0"/>
          </a:p>
        </p:txBody>
      </p:sp>
      <p:cxnSp>
        <p:nvCxnSpPr>
          <p:cNvPr id="56" name="直線矢印コネクタ 55"/>
          <p:cNvCxnSpPr/>
          <p:nvPr/>
        </p:nvCxnSpPr>
        <p:spPr>
          <a:xfrm flipH="1" flipV="1">
            <a:off x="11486548" y="2022066"/>
            <a:ext cx="1893" cy="137195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矢印コネクタ 58"/>
          <p:cNvCxnSpPr>
            <a:endCxn id="54" idx="0"/>
          </p:cNvCxnSpPr>
          <p:nvPr/>
        </p:nvCxnSpPr>
        <p:spPr>
          <a:xfrm>
            <a:off x="11606372" y="2041520"/>
            <a:ext cx="1" cy="1352497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角丸四角形吹き出し 23"/>
          <p:cNvSpPr/>
          <p:nvPr/>
        </p:nvSpPr>
        <p:spPr>
          <a:xfrm>
            <a:off x="5913004" y="4796137"/>
            <a:ext cx="4248166" cy="1831700"/>
          </a:xfrm>
          <a:custGeom>
            <a:avLst/>
            <a:gdLst>
              <a:gd name="connsiteX0" fmla="*/ 0 w 2194560"/>
              <a:gd name="connsiteY0" fmla="*/ 229501 h 1376978"/>
              <a:gd name="connsiteX1" fmla="*/ 229501 w 2194560"/>
              <a:gd name="connsiteY1" fmla="*/ 0 h 1376978"/>
              <a:gd name="connsiteX2" fmla="*/ 365760 w 2194560"/>
              <a:gd name="connsiteY2" fmla="*/ 0 h 1376978"/>
              <a:gd name="connsiteX3" fmla="*/ 365760 w 2194560"/>
              <a:gd name="connsiteY3" fmla="*/ 0 h 1376978"/>
              <a:gd name="connsiteX4" fmla="*/ 914400 w 2194560"/>
              <a:gd name="connsiteY4" fmla="*/ 0 h 1376978"/>
              <a:gd name="connsiteX5" fmla="*/ 1965059 w 2194560"/>
              <a:gd name="connsiteY5" fmla="*/ 0 h 1376978"/>
              <a:gd name="connsiteX6" fmla="*/ 2194560 w 2194560"/>
              <a:gd name="connsiteY6" fmla="*/ 229501 h 1376978"/>
              <a:gd name="connsiteX7" fmla="*/ 2194560 w 2194560"/>
              <a:gd name="connsiteY7" fmla="*/ 229496 h 1376978"/>
              <a:gd name="connsiteX8" fmla="*/ 2194560 w 2194560"/>
              <a:gd name="connsiteY8" fmla="*/ 229496 h 1376978"/>
              <a:gd name="connsiteX9" fmla="*/ 2194560 w 2194560"/>
              <a:gd name="connsiteY9" fmla="*/ 573741 h 1376978"/>
              <a:gd name="connsiteX10" fmla="*/ 2194560 w 2194560"/>
              <a:gd name="connsiteY10" fmla="*/ 1147477 h 1376978"/>
              <a:gd name="connsiteX11" fmla="*/ 1965059 w 2194560"/>
              <a:gd name="connsiteY11" fmla="*/ 1376978 h 1376978"/>
              <a:gd name="connsiteX12" fmla="*/ 914400 w 2194560"/>
              <a:gd name="connsiteY12" fmla="*/ 1376978 h 1376978"/>
              <a:gd name="connsiteX13" fmla="*/ 365760 w 2194560"/>
              <a:gd name="connsiteY13" fmla="*/ 1376978 h 1376978"/>
              <a:gd name="connsiteX14" fmla="*/ 365760 w 2194560"/>
              <a:gd name="connsiteY14" fmla="*/ 1376978 h 1376978"/>
              <a:gd name="connsiteX15" fmla="*/ 229501 w 2194560"/>
              <a:gd name="connsiteY15" fmla="*/ 1376978 h 1376978"/>
              <a:gd name="connsiteX16" fmla="*/ 0 w 2194560"/>
              <a:gd name="connsiteY16" fmla="*/ 1147477 h 1376978"/>
              <a:gd name="connsiteX17" fmla="*/ 0 w 2194560"/>
              <a:gd name="connsiteY17" fmla="*/ 573741 h 1376978"/>
              <a:gd name="connsiteX18" fmla="*/ -919762 w 2194560"/>
              <a:gd name="connsiteY18" fmla="*/ -75307 h 1376978"/>
              <a:gd name="connsiteX19" fmla="*/ 0 w 2194560"/>
              <a:gd name="connsiteY19" fmla="*/ 229496 h 1376978"/>
              <a:gd name="connsiteX20" fmla="*/ 0 w 2194560"/>
              <a:gd name="connsiteY20" fmla="*/ 229501 h 1376978"/>
              <a:gd name="connsiteX0" fmla="*/ 919762 w 3931903"/>
              <a:gd name="connsiteY0" fmla="*/ 537887 h 1685364"/>
              <a:gd name="connsiteX1" fmla="*/ 1149263 w 3931903"/>
              <a:gd name="connsiteY1" fmla="*/ 308386 h 1685364"/>
              <a:gd name="connsiteX2" fmla="*/ 1285522 w 3931903"/>
              <a:gd name="connsiteY2" fmla="*/ 308386 h 1685364"/>
              <a:gd name="connsiteX3" fmla="*/ 1285522 w 3931903"/>
              <a:gd name="connsiteY3" fmla="*/ 308386 h 1685364"/>
              <a:gd name="connsiteX4" fmla="*/ 1834162 w 3931903"/>
              <a:gd name="connsiteY4" fmla="*/ 308386 h 1685364"/>
              <a:gd name="connsiteX5" fmla="*/ 2884821 w 3931903"/>
              <a:gd name="connsiteY5" fmla="*/ 308386 h 1685364"/>
              <a:gd name="connsiteX6" fmla="*/ 3114322 w 3931903"/>
              <a:gd name="connsiteY6" fmla="*/ 537887 h 1685364"/>
              <a:gd name="connsiteX7" fmla="*/ 3114322 w 3931903"/>
              <a:gd name="connsiteY7" fmla="*/ 537882 h 1685364"/>
              <a:gd name="connsiteX8" fmla="*/ 3931903 w 3931903"/>
              <a:gd name="connsiteY8" fmla="*/ 0 h 1685364"/>
              <a:gd name="connsiteX9" fmla="*/ 3114322 w 3931903"/>
              <a:gd name="connsiteY9" fmla="*/ 882127 h 1685364"/>
              <a:gd name="connsiteX10" fmla="*/ 3114322 w 3931903"/>
              <a:gd name="connsiteY10" fmla="*/ 1455863 h 1685364"/>
              <a:gd name="connsiteX11" fmla="*/ 2884821 w 3931903"/>
              <a:gd name="connsiteY11" fmla="*/ 1685364 h 1685364"/>
              <a:gd name="connsiteX12" fmla="*/ 1834162 w 3931903"/>
              <a:gd name="connsiteY12" fmla="*/ 1685364 h 1685364"/>
              <a:gd name="connsiteX13" fmla="*/ 1285522 w 3931903"/>
              <a:gd name="connsiteY13" fmla="*/ 1685364 h 1685364"/>
              <a:gd name="connsiteX14" fmla="*/ 1285522 w 3931903"/>
              <a:gd name="connsiteY14" fmla="*/ 1685364 h 1685364"/>
              <a:gd name="connsiteX15" fmla="*/ 1149263 w 3931903"/>
              <a:gd name="connsiteY15" fmla="*/ 1685364 h 1685364"/>
              <a:gd name="connsiteX16" fmla="*/ 919762 w 3931903"/>
              <a:gd name="connsiteY16" fmla="*/ 1455863 h 1685364"/>
              <a:gd name="connsiteX17" fmla="*/ 919762 w 3931903"/>
              <a:gd name="connsiteY17" fmla="*/ 882127 h 1685364"/>
              <a:gd name="connsiteX18" fmla="*/ 0 w 3931903"/>
              <a:gd name="connsiteY18" fmla="*/ 233079 h 1685364"/>
              <a:gd name="connsiteX19" fmla="*/ 919762 w 3931903"/>
              <a:gd name="connsiteY19" fmla="*/ 537882 h 1685364"/>
              <a:gd name="connsiteX20" fmla="*/ 919762 w 3931903"/>
              <a:gd name="connsiteY20" fmla="*/ 537887 h 1685364"/>
              <a:gd name="connsiteX0" fmla="*/ 478135 w 3490276"/>
              <a:gd name="connsiteY0" fmla="*/ 537887 h 1685364"/>
              <a:gd name="connsiteX1" fmla="*/ 707636 w 3490276"/>
              <a:gd name="connsiteY1" fmla="*/ 308386 h 1685364"/>
              <a:gd name="connsiteX2" fmla="*/ 843895 w 3490276"/>
              <a:gd name="connsiteY2" fmla="*/ 308386 h 1685364"/>
              <a:gd name="connsiteX3" fmla="*/ 843895 w 3490276"/>
              <a:gd name="connsiteY3" fmla="*/ 308386 h 1685364"/>
              <a:gd name="connsiteX4" fmla="*/ 1392535 w 3490276"/>
              <a:gd name="connsiteY4" fmla="*/ 308386 h 1685364"/>
              <a:gd name="connsiteX5" fmla="*/ 2443194 w 3490276"/>
              <a:gd name="connsiteY5" fmla="*/ 308386 h 1685364"/>
              <a:gd name="connsiteX6" fmla="*/ 2672695 w 3490276"/>
              <a:gd name="connsiteY6" fmla="*/ 537887 h 1685364"/>
              <a:gd name="connsiteX7" fmla="*/ 2672695 w 3490276"/>
              <a:gd name="connsiteY7" fmla="*/ 537882 h 1685364"/>
              <a:gd name="connsiteX8" fmla="*/ 3490276 w 3490276"/>
              <a:gd name="connsiteY8" fmla="*/ 0 h 1685364"/>
              <a:gd name="connsiteX9" fmla="*/ 2672695 w 3490276"/>
              <a:gd name="connsiteY9" fmla="*/ 882127 h 1685364"/>
              <a:gd name="connsiteX10" fmla="*/ 2672695 w 3490276"/>
              <a:gd name="connsiteY10" fmla="*/ 1455863 h 1685364"/>
              <a:gd name="connsiteX11" fmla="*/ 2443194 w 3490276"/>
              <a:gd name="connsiteY11" fmla="*/ 1685364 h 1685364"/>
              <a:gd name="connsiteX12" fmla="*/ 1392535 w 3490276"/>
              <a:gd name="connsiteY12" fmla="*/ 1685364 h 1685364"/>
              <a:gd name="connsiteX13" fmla="*/ 843895 w 3490276"/>
              <a:gd name="connsiteY13" fmla="*/ 1685364 h 1685364"/>
              <a:gd name="connsiteX14" fmla="*/ 843895 w 3490276"/>
              <a:gd name="connsiteY14" fmla="*/ 1685364 h 1685364"/>
              <a:gd name="connsiteX15" fmla="*/ 707636 w 3490276"/>
              <a:gd name="connsiteY15" fmla="*/ 1685364 h 1685364"/>
              <a:gd name="connsiteX16" fmla="*/ 478135 w 3490276"/>
              <a:gd name="connsiteY16" fmla="*/ 1455863 h 1685364"/>
              <a:gd name="connsiteX17" fmla="*/ 478135 w 3490276"/>
              <a:gd name="connsiteY17" fmla="*/ 882127 h 1685364"/>
              <a:gd name="connsiteX18" fmla="*/ 0 w 3490276"/>
              <a:gd name="connsiteY18" fmla="*/ 34260 h 1685364"/>
              <a:gd name="connsiteX19" fmla="*/ 478135 w 3490276"/>
              <a:gd name="connsiteY19" fmla="*/ 537882 h 1685364"/>
              <a:gd name="connsiteX20" fmla="*/ 478135 w 3490276"/>
              <a:gd name="connsiteY20" fmla="*/ 537887 h 1685364"/>
              <a:gd name="connsiteX0" fmla="*/ 478135 w 3481616"/>
              <a:gd name="connsiteY0" fmla="*/ 503627 h 1651104"/>
              <a:gd name="connsiteX1" fmla="*/ 707636 w 3481616"/>
              <a:gd name="connsiteY1" fmla="*/ 274126 h 1651104"/>
              <a:gd name="connsiteX2" fmla="*/ 843895 w 3481616"/>
              <a:gd name="connsiteY2" fmla="*/ 274126 h 1651104"/>
              <a:gd name="connsiteX3" fmla="*/ 843895 w 3481616"/>
              <a:gd name="connsiteY3" fmla="*/ 274126 h 1651104"/>
              <a:gd name="connsiteX4" fmla="*/ 1392535 w 3481616"/>
              <a:gd name="connsiteY4" fmla="*/ 274126 h 1651104"/>
              <a:gd name="connsiteX5" fmla="*/ 2443194 w 3481616"/>
              <a:gd name="connsiteY5" fmla="*/ 274126 h 1651104"/>
              <a:gd name="connsiteX6" fmla="*/ 2672695 w 3481616"/>
              <a:gd name="connsiteY6" fmla="*/ 503627 h 1651104"/>
              <a:gd name="connsiteX7" fmla="*/ 2672695 w 3481616"/>
              <a:gd name="connsiteY7" fmla="*/ 503622 h 1651104"/>
              <a:gd name="connsiteX8" fmla="*/ 3481616 w 3481616"/>
              <a:gd name="connsiteY8" fmla="*/ 269817 h 1651104"/>
              <a:gd name="connsiteX9" fmla="*/ 2672695 w 3481616"/>
              <a:gd name="connsiteY9" fmla="*/ 847867 h 1651104"/>
              <a:gd name="connsiteX10" fmla="*/ 2672695 w 3481616"/>
              <a:gd name="connsiteY10" fmla="*/ 1421603 h 1651104"/>
              <a:gd name="connsiteX11" fmla="*/ 2443194 w 3481616"/>
              <a:gd name="connsiteY11" fmla="*/ 1651104 h 1651104"/>
              <a:gd name="connsiteX12" fmla="*/ 1392535 w 3481616"/>
              <a:gd name="connsiteY12" fmla="*/ 1651104 h 1651104"/>
              <a:gd name="connsiteX13" fmla="*/ 843895 w 3481616"/>
              <a:gd name="connsiteY13" fmla="*/ 1651104 h 1651104"/>
              <a:gd name="connsiteX14" fmla="*/ 843895 w 3481616"/>
              <a:gd name="connsiteY14" fmla="*/ 1651104 h 1651104"/>
              <a:gd name="connsiteX15" fmla="*/ 707636 w 3481616"/>
              <a:gd name="connsiteY15" fmla="*/ 1651104 h 1651104"/>
              <a:gd name="connsiteX16" fmla="*/ 478135 w 3481616"/>
              <a:gd name="connsiteY16" fmla="*/ 1421603 h 1651104"/>
              <a:gd name="connsiteX17" fmla="*/ 478135 w 3481616"/>
              <a:gd name="connsiteY17" fmla="*/ 847867 h 1651104"/>
              <a:gd name="connsiteX18" fmla="*/ 0 w 3481616"/>
              <a:gd name="connsiteY18" fmla="*/ 0 h 1651104"/>
              <a:gd name="connsiteX19" fmla="*/ 478135 w 3481616"/>
              <a:gd name="connsiteY19" fmla="*/ 503622 h 1651104"/>
              <a:gd name="connsiteX20" fmla="*/ 478135 w 3481616"/>
              <a:gd name="connsiteY20" fmla="*/ 503627 h 1651104"/>
              <a:gd name="connsiteX0" fmla="*/ 478135 w 3481616"/>
              <a:gd name="connsiteY0" fmla="*/ 503627 h 1651104"/>
              <a:gd name="connsiteX1" fmla="*/ 707636 w 3481616"/>
              <a:gd name="connsiteY1" fmla="*/ 274126 h 1651104"/>
              <a:gd name="connsiteX2" fmla="*/ 843895 w 3481616"/>
              <a:gd name="connsiteY2" fmla="*/ 274126 h 1651104"/>
              <a:gd name="connsiteX3" fmla="*/ 843895 w 3481616"/>
              <a:gd name="connsiteY3" fmla="*/ 274126 h 1651104"/>
              <a:gd name="connsiteX4" fmla="*/ 1392535 w 3481616"/>
              <a:gd name="connsiteY4" fmla="*/ 274126 h 1651104"/>
              <a:gd name="connsiteX5" fmla="*/ 2443194 w 3481616"/>
              <a:gd name="connsiteY5" fmla="*/ 274126 h 1651104"/>
              <a:gd name="connsiteX6" fmla="*/ 2672695 w 3481616"/>
              <a:gd name="connsiteY6" fmla="*/ 503627 h 1651104"/>
              <a:gd name="connsiteX7" fmla="*/ 2664035 w 3481616"/>
              <a:gd name="connsiteY7" fmla="*/ 784307 h 1651104"/>
              <a:gd name="connsiteX8" fmla="*/ 3481616 w 3481616"/>
              <a:gd name="connsiteY8" fmla="*/ 269817 h 1651104"/>
              <a:gd name="connsiteX9" fmla="*/ 2672695 w 3481616"/>
              <a:gd name="connsiteY9" fmla="*/ 847867 h 1651104"/>
              <a:gd name="connsiteX10" fmla="*/ 2672695 w 3481616"/>
              <a:gd name="connsiteY10" fmla="*/ 1421603 h 1651104"/>
              <a:gd name="connsiteX11" fmla="*/ 2443194 w 3481616"/>
              <a:gd name="connsiteY11" fmla="*/ 1651104 h 1651104"/>
              <a:gd name="connsiteX12" fmla="*/ 1392535 w 3481616"/>
              <a:gd name="connsiteY12" fmla="*/ 1651104 h 1651104"/>
              <a:gd name="connsiteX13" fmla="*/ 843895 w 3481616"/>
              <a:gd name="connsiteY13" fmla="*/ 1651104 h 1651104"/>
              <a:gd name="connsiteX14" fmla="*/ 843895 w 3481616"/>
              <a:gd name="connsiteY14" fmla="*/ 1651104 h 1651104"/>
              <a:gd name="connsiteX15" fmla="*/ 707636 w 3481616"/>
              <a:gd name="connsiteY15" fmla="*/ 1651104 h 1651104"/>
              <a:gd name="connsiteX16" fmla="*/ 478135 w 3481616"/>
              <a:gd name="connsiteY16" fmla="*/ 1421603 h 1651104"/>
              <a:gd name="connsiteX17" fmla="*/ 478135 w 3481616"/>
              <a:gd name="connsiteY17" fmla="*/ 847867 h 1651104"/>
              <a:gd name="connsiteX18" fmla="*/ 0 w 3481616"/>
              <a:gd name="connsiteY18" fmla="*/ 0 h 1651104"/>
              <a:gd name="connsiteX19" fmla="*/ 478135 w 3481616"/>
              <a:gd name="connsiteY19" fmla="*/ 503622 h 1651104"/>
              <a:gd name="connsiteX20" fmla="*/ 478135 w 3481616"/>
              <a:gd name="connsiteY20" fmla="*/ 503627 h 1651104"/>
              <a:gd name="connsiteX0" fmla="*/ 478135 w 3481616"/>
              <a:gd name="connsiteY0" fmla="*/ 503627 h 1651104"/>
              <a:gd name="connsiteX1" fmla="*/ 707636 w 3481616"/>
              <a:gd name="connsiteY1" fmla="*/ 274126 h 1651104"/>
              <a:gd name="connsiteX2" fmla="*/ 843895 w 3481616"/>
              <a:gd name="connsiteY2" fmla="*/ 274126 h 1651104"/>
              <a:gd name="connsiteX3" fmla="*/ 843895 w 3481616"/>
              <a:gd name="connsiteY3" fmla="*/ 274126 h 1651104"/>
              <a:gd name="connsiteX4" fmla="*/ 1392535 w 3481616"/>
              <a:gd name="connsiteY4" fmla="*/ 274126 h 1651104"/>
              <a:gd name="connsiteX5" fmla="*/ 2443194 w 3481616"/>
              <a:gd name="connsiteY5" fmla="*/ 274126 h 1651104"/>
              <a:gd name="connsiteX6" fmla="*/ 2672695 w 3481616"/>
              <a:gd name="connsiteY6" fmla="*/ 503627 h 1651104"/>
              <a:gd name="connsiteX7" fmla="*/ 2664035 w 3481616"/>
              <a:gd name="connsiteY7" fmla="*/ 784307 h 1651104"/>
              <a:gd name="connsiteX8" fmla="*/ 3481616 w 3481616"/>
              <a:gd name="connsiteY8" fmla="*/ 269817 h 1651104"/>
              <a:gd name="connsiteX9" fmla="*/ 2724651 w 3481616"/>
              <a:gd name="connsiteY9" fmla="*/ 1093468 h 1651104"/>
              <a:gd name="connsiteX10" fmla="*/ 2672695 w 3481616"/>
              <a:gd name="connsiteY10" fmla="*/ 1421603 h 1651104"/>
              <a:gd name="connsiteX11" fmla="*/ 2443194 w 3481616"/>
              <a:gd name="connsiteY11" fmla="*/ 1651104 h 1651104"/>
              <a:gd name="connsiteX12" fmla="*/ 1392535 w 3481616"/>
              <a:gd name="connsiteY12" fmla="*/ 1651104 h 1651104"/>
              <a:gd name="connsiteX13" fmla="*/ 843895 w 3481616"/>
              <a:gd name="connsiteY13" fmla="*/ 1651104 h 1651104"/>
              <a:gd name="connsiteX14" fmla="*/ 843895 w 3481616"/>
              <a:gd name="connsiteY14" fmla="*/ 1651104 h 1651104"/>
              <a:gd name="connsiteX15" fmla="*/ 707636 w 3481616"/>
              <a:gd name="connsiteY15" fmla="*/ 1651104 h 1651104"/>
              <a:gd name="connsiteX16" fmla="*/ 478135 w 3481616"/>
              <a:gd name="connsiteY16" fmla="*/ 1421603 h 1651104"/>
              <a:gd name="connsiteX17" fmla="*/ 478135 w 3481616"/>
              <a:gd name="connsiteY17" fmla="*/ 847867 h 1651104"/>
              <a:gd name="connsiteX18" fmla="*/ 0 w 3481616"/>
              <a:gd name="connsiteY18" fmla="*/ 0 h 1651104"/>
              <a:gd name="connsiteX19" fmla="*/ 478135 w 3481616"/>
              <a:gd name="connsiteY19" fmla="*/ 503622 h 1651104"/>
              <a:gd name="connsiteX20" fmla="*/ 478135 w 3481616"/>
              <a:gd name="connsiteY20" fmla="*/ 503627 h 1651104"/>
              <a:gd name="connsiteX0" fmla="*/ 478135 w 3055988"/>
              <a:gd name="connsiteY0" fmla="*/ 503627 h 1651104"/>
              <a:gd name="connsiteX1" fmla="*/ 707636 w 3055988"/>
              <a:gd name="connsiteY1" fmla="*/ 274126 h 1651104"/>
              <a:gd name="connsiteX2" fmla="*/ 843895 w 3055988"/>
              <a:gd name="connsiteY2" fmla="*/ 274126 h 1651104"/>
              <a:gd name="connsiteX3" fmla="*/ 843895 w 3055988"/>
              <a:gd name="connsiteY3" fmla="*/ 274126 h 1651104"/>
              <a:gd name="connsiteX4" fmla="*/ 1392535 w 3055988"/>
              <a:gd name="connsiteY4" fmla="*/ 274126 h 1651104"/>
              <a:gd name="connsiteX5" fmla="*/ 2443194 w 3055988"/>
              <a:gd name="connsiteY5" fmla="*/ 274126 h 1651104"/>
              <a:gd name="connsiteX6" fmla="*/ 2672695 w 3055988"/>
              <a:gd name="connsiteY6" fmla="*/ 503627 h 1651104"/>
              <a:gd name="connsiteX7" fmla="*/ 2664035 w 3055988"/>
              <a:gd name="connsiteY7" fmla="*/ 784307 h 1651104"/>
              <a:gd name="connsiteX8" fmla="*/ 3055988 w 3055988"/>
              <a:gd name="connsiteY8" fmla="*/ 134059 h 1651104"/>
              <a:gd name="connsiteX9" fmla="*/ 2724651 w 3055988"/>
              <a:gd name="connsiteY9" fmla="*/ 1093468 h 1651104"/>
              <a:gd name="connsiteX10" fmla="*/ 2672695 w 3055988"/>
              <a:gd name="connsiteY10" fmla="*/ 1421603 h 1651104"/>
              <a:gd name="connsiteX11" fmla="*/ 2443194 w 3055988"/>
              <a:gd name="connsiteY11" fmla="*/ 1651104 h 1651104"/>
              <a:gd name="connsiteX12" fmla="*/ 1392535 w 3055988"/>
              <a:gd name="connsiteY12" fmla="*/ 1651104 h 1651104"/>
              <a:gd name="connsiteX13" fmla="*/ 843895 w 3055988"/>
              <a:gd name="connsiteY13" fmla="*/ 1651104 h 1651104"/>
              <a:gd name="connsiteX14" fmla="*/ 843895 w 3055988"/>
              <a:gd name="connsiteY14" fmla="*/ 1651104 h 1651104"/>
              <a:gd name="connsiteX15" fmla="*/ 707636 w 3055988"/>
              <a:gd name="connsiteY15" fmla="*/ 1651104 h 1651104"/>
              <a:gd name="connsiteX16" fmla="*/ 478135 w 3055988"/>
              <a:gd name="connsiteY16" fmla="*/ 1421603 h 1651104"/>
              <a:gd name="connsiteX17" fmla="*/ 478135 w 3055988"/>
              <a:gd name="connsiteY17" fmla="*/ 847867 h 1651104"/>
              <a:gd name="connsiteX18" fmla="*/ 0 w 3055988"/>
              <a:gd name="connsiteY18" fmla="*/ 0 h 1651104"/>
              <a:gd name="connsiteX19" fmla="*/ 478135 w 3055988"/>
              <a:gd name="connsiteY19" fmla="*/ 503622 h 1651104"/>
              <a:gd name="connsiteX20" fmla="*/ 478135 w 3055988"/>
              <a:gd name="connsiteY20" fmla="*/ 503627 h 1651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55988" h="1651104">
                <a:moveTo>
                  <a:pt x="478135" y="503627"/>
                </a:moveTo>
                <a:cubicBezTo>
                  <a:pt x="478135" y="376877"/>
                  <a:pt x="580886" y="274126"/>
                  <a:pt x="707636" y="274126"/>
                </a:cubicBezTo>
                <a:lnTo>
                  <a:pt x="843895" y="274126"/>
                </a:lnTo>
                <a:lnTo>
                  <a:pt x="843895" y="274126"/>
                </a:lnTo>
                <a:lnTo>
                  <a:pt x="1392535" y="274126"/>
                </a:lnTo>
                <a:lnTo>
                  <a:pt x="2443194" y="274126"/>
                </a:lnTo>
                <a:cubicBezTo>
                  <a:pt x="2569944" y="274126"/>
                  <a:pt x="2672695" y="376877"/>
                  <a:pt x="2672695" y="503627"/>
                </a:cubicBezTo>
                <a:lnTo>
                  <a:pt x="2664035" y="784307"/>
                </a:lnTo>
                <a:lnTo>
                  <a:pt x="3055988" y="134059"/>
                </a:lnTo>
                <a:lnTo>
                  <a:pt x="2724651" y="1093468"/>
                </a:lnTo>
                <a:lnTo>
                  <a:pt x="2672695" y="1421603"/>
                </a:lnTo>
                <a:cubicBezTo>
                  <a:pt x="2672695" y="1548353"/>
                  <a:pt x="2569944" y="1651104"/>
                  <a:pt x="2443194" y="1651104"/>
                </a:cubicBezTo>
                <a:lnTo>
                  <a:pt x="1392535" y="1651104"/>
                </a:lnTo>
                <a:lnTo>
                  <a:pt x="843895" y="1651104"/>
                </a:lnTo>
                <a:lnTo>
                  <a:pt x="843895" y="1651104"/>
                </a:lnTo>
                <a:lnTo>
                  <a:pt x="707636" y="1651104"/>
                </a:lnTo>
                <a:cubicBezTo>
                  <a:pt x="580886" y="1651104"/>
                  <a:pt x="478135" y="1548353"/>
                  <a:pt x="478135" y="1421603"/>
                </a:cubicBezTo>
                <a:lnTo>
                  <a:pt x="478135" y="847867"/>
                </a:lnTo>
                <a:lnTo>
                  <a:pt x="0" y="0"/>
                </a:lnTo>
                <a:lnTo>
                  <a:pt x="478135" y="503622"/>
                </a:lnTo>
                <a:lnTo>
                  <a:pt x="478135" y="503627"/>
                </a:lnTo>
                <a:close/>
              </a:path>
            </a:pathLst>
          </a:cu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smtClean="0">
                <a:solidFill>
                  <a:schemeClr val="tx1"/>
                </a:solidFill>
              </a:rPr>
              <a:t>            </a:t>
            </a:r>
          </a:p>
          <a:p>
            <a:r>
              <a:rPr kumimoji="1" lang="en-US" altLang="ja-JP" dirty="0">
                <a:solidFill>
                  <a:schemeClr val="tx1"/>
                </a:solidFill>
              </a:rPr>
              <a:t> </a:t>
            </a:r>
            <a:r>
              <a:rPr kumimoji="1" lang="en-US" altLang="ja-JP" dirty="0" smtClean="0">
                <a:solidFill>
                  <a:schemeClr val="tx1"/>
                </a:solidFill>
              </a:rPr>
              <a:t>           EGW</a:t>
            </a:r>
            <a:r>
              <a:rPr kumimoji="1" lang="zh-CN" altLang="en-US" dirty="0" smtClean="0">
                <a:solidFill>
                  <a:schemeClr val="tx1"/>
                </a:solidFill>
              </a:rPr>
              <a:t>服务器被设定为接续的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zh-CN" altLang="en-US" dirty="0" smtClean="0">
                <a:solidFill>
                  <a:schemeClr val="tx1"/>
                </a:solidFill>
              </a:rPr>
              <a:t>            场合，且双方服务器网络正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en-US" altLang="zh-CN" dirty="0">
                <a:solidFill>
                  <a:schemeClr val="tx1"/>
                </a:solidFill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</a:rPr>
              <a:t>           </a:t>
            </a:r>
            <a:r>
              <a:rPr kumimoji="1" lang="zh-CN" altLang="en-US" dirty="0" smtClean="0">
                <a:solidFill>
                  <a:schemeClr val="tx1"/>
                </a:solidFill>
              </a:rPr>
              <a:t>常时，这两种操作会同时向</a:t>
            </a:r>
            <a:endParaRPr kumimoji="1" lang="en-US" altLang="zh-CN" dirty="0" smtClean="0">
              <a:solidFill>
                <a:schemeClr val="tx1"/>
              </a:solidFill>
            </a:endParaRPr>
          </a:p>
          <a:p>
            <a:r>
              <a:rPr kumimoji="1" lang="en-US" altLang="zh-CN" dirty="0" smtClean="0">
                <a:solidFill>
                  <a:schemeClr val="tx1"/>
                </a:solidFill>
              </a:rPr>
              <a:t>            Cloud</a:t>
            </a:r>
            <a:r>
              <a:rPr kumimoji="1" lang="zh-CN" altLang="en-US" dirty="0" smtClean="0">
                <a:solidFill>
                  <a:schemeClr val="tx1"/>
                </a:solidFill>
              </a:rPr>
              <a:t>和</a:t>
            </a:r>
            <a:r>
              <a:rPr kumimoji="1" lang="en-US" altLang="zh-CN" dirty="0" smtClean="0">
                <a:solidFill>
                  <a:schemeClr val="tx1"/>
                </a:solidFill>
              </a:rPr>
              <a:t> EGW</a:t>
            </a:r>
            <a:r>
              <a:rPr kumimoji="1" lang="zh-CN" altLang="en-US" dirty="0" smtClean="0">
                <a:solidFill>
                  <a:schemeClr val="tx1"/>
                </a:solidFill>
              </a:rPr>
              <a:t>服务器送信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10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9"/>
            <a:ext cx="732719" cy="563704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/>
              <a:t>端末认证</a:t>
            </a:r>
            <a:endParaRPr kumimoji="1" lang="ja-JP" altLang="en-US" b="1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t="-1" b="1070"/>
          <a:stretch/>
        </p:blipFill>
        <p:spPr>
          <a:xfrm>
            <a:off x="6782695" y="2800222"/>
            <a:ext cx="4813016" cy="2990684"/>
          </a:xfrm>
          <a:prstGeom prst="rect">
            <a:avLst/>
          </a:prstGeom>
        </p:spPr>
      </p:pic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9854006" cy="513151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4"/>
          <a:srcRect r="656"/>
          <a:stretch/>
        </p:blipFill>
        <p:spPr>
          <a:xfrm>
            <a:off x="1916062" y="2800222"/>
            <a:ext cx="4807470" cy="3019724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3759800" y="1466862"/>
            <a:ext cx="6088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初回启动程序时，首先会进入当前画面。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通过入力企业账号、店铺账号以及端末账号，成功认证后进入下一个责任者登录画面。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企业账号、店铺账号以及端末账号是通过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BO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进行设定</a:t>
            </a:r>
            <a:r>
              <a:rPr kumimoji="1" lang="zh-CN" altLang="en-US" dirty="0" smtClean="0"/>
              <a:t>。</a:t>
            </a:r>
            <a:endParaRPr kumimoji="1" lang="ja-JP" altLang="en-US" dirty="0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675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8"/>
            <a:ext cx="732719" cy="56370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サインオン</a:t>
            </a:r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8019828" cy="5131514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59800" y="1466862"/>
            <a:ext cx="608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如果是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初回启动，则从端末认证迁移至本画面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如果是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APP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非初回启动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则直接进入该画面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user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账号以及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密码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是通过</a:t>
            </a:r>
            <a:r>
              <a:rPr kumimoji="1"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BO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进行设定</a:t>
            </a:r>
            <a:r>
              <a:rPr kumimoji="1" lang="zh-CN" altLang="en-US" dirty="0" smtClean="0"/>
              <a:t>。</a:t>
            </a:r>
            <a:endParaRPr kumimoji="1" lang="ja-JP" altLang="en-US" dirty="0"/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0768406" y="1097239"/>
            <a:ext cx="795151" cy="56370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EGW</a:t>
            </a:r>
            <a:endParaRPr kumimoji="1" lang="ja-JP" altLang="en-US" b="1" dirty="0"/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9848628" y="3400139"/>
            <a:ext cx="949557" cy="503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9790604" y="2912511"/>
            <a:ext cx="119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登录数据</a:t>
            </a: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92" y="2730865"/>
            <a:ext cx="5446785" cy="3404241"/>
          </a:xfrm>
          <a:prstGeom prst="rect">
            <a:avLst/>
          </a:prstGeom>
        </p:spPr>
      </p:pic>
      <p:pic>
        <p:nvPicPr>
          <p:cNvPr id="22" name="図 21" descr="http://www.t-x-m.com/barcode.asp?bc1=200000000333&amp;bc2=0&amp;bc3=3.5&amp;bc4=1.2&amp;bc5=1&amp;bc6=1&amp;bc7=Arial&amp;bc8=15&amp;bc9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312" y="4779098"/>
            <a:ext cx="3320292" cy="114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直線矢印コネクタ 22"/>
          <p:cNvCxnSpPr/>
          <p:nvPr/>
        </p:nvCxnSpPr>
        <p:spPr>
          <a:xfrm flipH="1" flipV="1">
            <a:off x="9819240" y="4215030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9819240" y="2435718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9790604" y="2021020"/>
            <a:ext cx="119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769737" y="3782653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769735" y="4894421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9913174" y="5347868"/>
            <a:ext cx="949557" cy="503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69733" y="1054251"/>
            <a:ext cx="9933301" cy="573382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488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8"/>
            <a:ext cx="732719" cy="56370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レジ号機</a:t>
            </a:r>
            <a:endParaRPr kumimoji="1" lang="en-US" altLang="ja-JP" dirty="0" smtClean="0"/>
          </a:p>
          <a:p>
            <a:pPr algn="ctr"/>
            <a:r>
              <a:rPr kumimoji="1" lang="ja-JP" altLang="en-US" dirty="0" smtClean="0"/>
              <a:t>選択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8019828" cy="50024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59800" y="1466862"/>
            <a:ext cx="6088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/>
              <a:t>レジ号機</a:t>
            </a:r>
            <a:r>
              <a:rPr kumimoji="1" lang="zh-CN" altLang="en-US" dirty="0"/>
              <a:t>是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通过</a:t>
            </a:r>
            <a:r>
              <a:rPr kumimoji="1"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进行设定，决定了当前账号所连接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的设备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如果账号初回认证，则进入到该画面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如果账号非初回认证且已解除状态</a:t>
            </a: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，则进入该</a:t>
            </a: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画面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手动进入该画面，表示当前已绑定</a:t>
            </a:r>
            <a:r>
              <a:rPr kumimoji="1" lang="ja-JP" altLang="en-US" dirty="0" smtClean="0"/>
              <a:t>レジ号</a:t>
            </a:r>
            <a:r>
              <a:rPr kumimoji="1" lang="zh-CN" altLang="en-US" dirty="0" smtClean="0"/>
              <a:t>。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如果账号非初回认证且未解除状态，则不进入该画面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   直接迁移至</a:t>
            </a:r>
            <a:r>
              <a:rPr kumimoji="1" lang="ja-JP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アイドル中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0768406" y="1097239"/>
            <a:ext cx="795151" cy="56370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EGW</a:t>
            </a:r>
            <a:endParaRPr kumimoji="1" lang="ja-JP" altLang="en-US" b="1" dirty="0"/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9848628" y="3400139"/>
            <a:ext cx="949557" cy="503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9790604" y="2912511"/>
            <a:ext cx="119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登录数据</a:t>
            </a:r>
          </a:p>
        </p:txBody>
      </p:sp>
      <p:cxnSp>
        <p:nvCxnSpPr>
          <p:cNvPr id="23" name="直線矢印コネクタ 22"/>
          <p:cNvCxnSpPr/>
          <p:nvPr/>
        </p:nvCxnSpPr>
        <p:spPr>
          <a:xfrm flipH="1" flipV="1">
            <a:off x="9819240" y="4215030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9819240" y="2435718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9790604" y="2021020"/>
            <a:ext cx="119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769737" y="3782653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769735" y="4894421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9913174" y="5347868"/>
            <a:ext cx="949557" cy="503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288" y="3436611"/>
            <a:ext cx="3833174" cy="2403218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 rotWithShape="1">
          <a:blip r:embed="rId4"/>
          <a:srcRect b="1718"/>
          <a:stretch/>
        </p:blipFill>
        <p:spPr>
          <a:xfrm>
            <a:off x="5833741" y="3436610"/>
            <a:ext cx="3865647" cy="2372523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3012144" y="5690795"/>
            <a:ext cx="149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初回认证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209419" y="5690795"/>
            <a:ext cx="149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</a:rPr>
              <a:t>手动进入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9733" y="1054251"/>
            <a:ext cx="9997847" cy="573382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8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244872" y="173908"/>
            <a:ext cx="5686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Alpen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76302" y="1097238"/>
            <a:ext cx="732719" cy="563704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Cloud</a:t>
            </a:r>
            <a:endParaRPr kumimoji="1" lang="ja-JP" altLang="en-US" b="1" dirty="0"/>
          </a:p>
        </p:txBody>
      </p:sp>
      <p:sp>
        <p:nvSpPr>
          <p:cNvPr id="44" name="角丸四角形 43"/>
          <p:cNvSpPr/>
          <p:nvPr/>
        </p:nvSpPr>
        <p:spPr>
          <a:xfrm>
            <a:off x="2031229" y="1550659"/>
            <a:ext cx="1518797" cy="60416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開局</a:t>
            </a:r>
            <a:endParaRPr kumimoji="1" lang="ja-JP" altLang="en-US" dirty="0"/>
          </a:p>
        </p:txBody>
      </p:sp>
      <p:cxnSp>
        <p:nvCxnSpPr>
          <p:cNvPr id="6" name="直線矢印コネクタ 5"/>
          <p:cNvCxnSpPr/>
          <p:nvPr/>
        </p:nvCxnSpPr>
        <p:spPr>
          <a:xfrm>
            <a:off x="905036" y="2585071"/>
            <a:ext cx="92376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H="1" flipV="1">
            <a:off x="879633" y="3402654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1828800" y="1333831"/>
            <a:ext cx="8019828" cy="5002423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759800" y="1488371"/>
            <a:ext cx="6088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如果绑定的</a:t>
            </a:r>
            <a:r>
              <a:rPr kumimoji="1" lang="ja-JP" altLang="en-US" dirty="0"/>
              <a:t>レジ</a:t>
            </a:r>
            <a:r>
              <a:rPr kumimoji="1" lang="ja-JP" altLang="en-US" dirty="0" smtClean="0"/>
              <a:t>号機</a:t>
            </a:r>
            <a:r>
              <a:rPr kumimoji="1" lang="zh-CN" altLang="en-US" dirty="0" smtClean="0"/>
              <a:t>是未开局状态，则进入该画面</a:t>
            </a:r>
            <a:endParaRPr kumimoji="1"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如果绑定的</a:t>
            </a:r>
            <a:r>
              <a:rPr kumimoji="1" lang="ja-JP" altLang="en-US" dirty="0" smtClean="0"/>
              <a:t>レジ号機</a:t>
            </a:r>
            <a:r>
              <a:rPr kumimoji="1" lang="zh-CN" altLang="en-US" dirty="0" smtClean="0"/>
              <a:t>是已开局状态，则不进入该画面</a:t>
            </a:r>
            <a:endParaRPr kumimoji="1"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如果绑定的</a:t>
            </a:r>
            <a:r>
              <a:rPr kumimoji="1" lang="ja-JP" altLang="en-US" dirty="0"/>
              <a:t>レジ</a:t>
            </a:r>
            <a:r>
              <a:rPr kumimoji="1" lang="ja-JP" altLang="en-US" dirty="0" smtClean="0"/>
              <a:t>号機</a:t>
            </a:r>
            <a:r>
              <a:rPr kumimoji="1" lang="zh-CN" altLang="en-US" dirty="0" smtClean="0"/>
              <a:t>是未精算状态</a:t>
            </a:r>
            <a:r>
              <a:rPr kumimoji="1" lang="zh-CN" altLang="en-US" dirty="0"/>
              <a:t>，则不进入该</a:t>
            </a:r>
            <a:r>
              <a:rPr kumimoji="1" lang="zh-CN" altLang="en-US" dirty="0" smtClean="0"/>
              <a:t>画面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8" name="直線矢印コネクタ 57"/>
          <p:cNvCxnSpPr/>
          <p:nvPr/>
        </p:nvCxnSpPr>
        <p:spPr>
          <a:xfrm flipV="1">
            <a:off x="905036" y="4313817"/>
            <a:ext cx="923763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矢印コネクタ 60"/>
          <p:cNvCxnSpPr/>
          <p:nvPr/>
        </p:nvCxnSpPr>
        <p:spPr>
          <a:xfrm flipH="1" flipV="1">
            <a:off x="879633" y="5396134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808438" y="218536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65" name="テキスト ボックス 64"/>
          <p:cNvSpPr txBox="1"/>
          <p:nvPr/>
        </p:nvSpPr>
        <p:spPr>
          <a:xfrm>
            <a:off x="808438" y="2995738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登录数据</a:t>
            </a:r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791758" y="3877970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808439" y="4981052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2693971-B329-4B1F-94E4-01605EFCBF7A}"/>
              </a:ext>
            </a:extLst>
          </p:cNvPr>
          <p:cNvSpPr/>
          <p:nvPr/>
        </p:nvSpPr>
        <p:spPr>
          <a:xfrm>
            <a:off x="10768406" y="1097239"/>
            <a:ext cx="795151" cy="563704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smtClean="0"/>
              <a:t>EGW</a:t>
            </a:r>
            <a:endParaRPr kumimoji="1" lang="ja-JP" altLang="en-US" b="1" dirty="0"/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9848628" y="3400139"/>
            <a:ext cx="949557" cy="503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/>
          <p:cNvSpPr txBox="1"/>
          <p:nvPr/>
        </p:nvSpPr>
        <p:spPr>
          <a:xfrm>
            <a:off x="9790604" y="2912511"/>
            <a:ext cx="119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登录数据</a:t>
            </a:r>
          </a:p>
        </p:txBody>
      </p:sp>
      <p:cxnSp>
        <p:nvCxnSpPr>
          <p:cNvPr id="23" name="直線矢印コネクタ 22"/>
          <p:cNvCxnSpPr/>
          <p:nvPr/>
        </p:nvCxnSpPr>
        <p:spPr>
          <a:xfrm flipH="1" flipV="1">
            <a:off x="9819240" y="4215030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/>
          <p:cNvCxnSpPr/>
          <p:nvPr/>
        </p:nvCxnSpPr>
        <p:spPr>
          <a:xfrm flipH="1">
            <a:off x="9819240" y="2435718"/>
            <a:ext cx="949166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9790604" y="2021020"/>
            <a:ext cx="119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设定数据</a:t>
            </a:r>
            <a:endParaRPr kumimoji="1" lang="ja-JP" altLang="en-US" dirty="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9769737" y="3782653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计算数据</a:t>
            </a:r>
            <a:endParaRPr kumimoji="1" lang="ja-JP" altLang="en-US" dirty="0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9769735" y="4894421"/>
            <a:ext cx="12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更新数据</a:t>
            </a:r>
            <a:endParaRPr kumimoji="1" lang="ja-JP" altLang="en-US" dirty="0"/>
          </a:p>
        </p:txBody>
      </p:sp>
      <p:cxnSp>
        <p:nvCxnSpPr>
          <p:cNvPr id="30" name="直線矢印コネクタ 29"/>
          <p:cNvCxnSpPr/>
          <p:nvPr/>
        </p:nvCxnSpPr>
        <p:spPr>
          <a:xfrm flipV="1">
            <a:off x="9913174" y="5347868"/>
            <a:ext cx="949557" cy="5030"/>
          </a:xfrm>
          <a:prstGeom prst="straightConnector1">
            <a:avLst/>
          </a:prstGeom>
          <a:ln w="381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649" y="2456925"/>
            <a:ext cx="6054396" cy="3758638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69733" y="1054251"/>
            <a:ext cx="9933301" cy="573382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431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usoft PPT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21965</TotalTime>
  <Words>1484</Words>
  <Application>Microsoft Office PowerPoint</Application>
  <PresentationFormat>ワイド画面</PresentationFormat>
  <Paragraphs>581</Paragraphs>
  <Slides>33</Slides>
  <Notes>32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33</vt:i4>
      </vt:variant>
    </vt:vector>
  </HeadingPairs>
  <TitlesOfParts>
    <vt:vector size="45" baseType="lpstr">
      <vt:lpstr>微软雅黑</vt:lpstr>
      <vt:lpstr>微软雅黑</vt:lpstr>
      <vt:lpstr>ＭＳ Ｐゴシック</vt:lpstr>
      <vt:lpstr>ＭＳ Ｐゴシック</vt:lpstr>
      <vt:lpstr>宋体</vt:lpstr>
      <vt:lpstr>宋体</vt:lpstr>
      <vt:lpstr>Arial</vt:lpstr>
      <vt:lpstr>Calibri</vt:lpstr>
      <vt:lpstr>Microsoft Uighur</vt:lpstr>
      <vt:lpstr>Verdana</vt:lpstr>
      <vt:lpstr>Wingdings</vt:lpstr>
      <vt:lpstr>Neusoft PPT 16:9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Zhenting Li</dc:creator>
  <cp:lastModifiedBy>赵莹</cp:lastModifiedBy>
  <cp:revision>2799</cp:revision>
  <cp:lastPrinted>2017-02-22T10:25:58Z</cp:lastPrinted>
  <dcterms:created xsi:type="dcterms:W3CDTF">2014-10-09T02:08:15Z</dcterms:created>
  <dcterms:modified xsi:type="dcterms:W3CDTF">2024-05-08T00:33:45Z</dcterms:modified>
</cp:coreProperties>
</file>